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13" r:id="rId2"/>
    <p:sldId id="869" r:id="rId3"/>
    <p:sldId id="281" r:id="rId4"/>
    <p:sldId id="871" r:id="rId5"/>
    <p:sldId id="872" r:id="rId6"/>
    <p:sldId id="873" r:id="rId7"/>
    <p:sldId id="870" r:id="rId8"/>
    <p:sldId id="701" r:id="rId9"/>
    <p:sldId id="414" r:id="rId10"/>
    <p:sldId id="693" r:id="rId11"/>
    <p:sldId id="712" r:id="rId12"/>
    <p:sldId id="737" r:id="rId13"/>
    <p:sldId id="713" r:id="rId14"/>
    <p:sldId id="714" r:id="rId15"/>
    <p:sldId id="715" r:id="rId16"/>
    <p:sldId id="716" r:id="rId17"/>
    <p:sldId id="717" r:id="rId18"/>
    <p:sldId id="736" r:id="rId19"/>
    <p:sldId id="339" r:id="rId20"/>
    <p:sldId id="720" r:id="rId21"/>
    <p:sldId id="718" r:id="rId22"/>
    <p:sldId id="342" r:id="rId23"/>
    <p:sldId id="738" r:id="rId24"/>
    <p:sldId id="730" r:id="rId25"/>
    <p:sldId id="857" r:id="rId26"/>
    <p:sldId id="739" r:id="rId27"/>
    <p:sldId id="722" r:id="rId28"/>
    <p:sldId id="719" r:id="rId29"/>
    <p:sldId id="565" r:id="rId30"/>
    <p:sldId id="721" r:id="rId31"/>
    <p:sldId id="520" r:id="rId32"/>
    <p:sldId id="741" r:id="rId33"/>
    <p:sldId id="527" r:id="rId34"/>
    <p:sldId id="529" r:id="rId35"/>
    <p:sldId id="530" r:id="rId36"/>
    <p:sldId id="538" r:id="rId37"/>
    <p:sldId id="854" r:id="rId38"/>
    <p:sldId id="855" r:id="rId39"/>
    <p:sldId id="742" r:id="rId40"/>
    <p:sldId id="823" r:id="rId41"/>
    <p:sldId id="827" r:id="rId42"/>
    <p:sldId id="824" r:id="rId43"/>
    <p:sldId id="825" r:id="rId44"/>
    <p:sldId id="826" r:id="rId45"/>
    <p:sldId id="828" r:id="rId46"/>
    <p:sldId id="752" r:id="rId47"/>
    <p:sldId id="830" r:id="rId48"/>
    <p:sldId id="831" r:id="rId49"/>
    <p:sldId id="829" r:id="rId50"/>
    <p:sldId id="833" r:id="rId51"/>
    <p:sldId id="832" r:id="rId52"/>
    <p:sldId id="859" r:id="rId53"/>
    <p:sldId id="860" r:id="rId54"/>
    <p:sldId id="803" r:id="rId55"/>
    <p:sldId id="818" r:id="rId56"/>
    <p:sldId id="806" r:id="rId57"/>
    <p:sldId id="802" r:id="rId58"/>
    <p:sldId id="807" r:id="rId59"/>
    <p:sldId id="808" r:id="rId60"/>
    <p:sldId id="816" r:id="rId61"/>
    <p:sldId id="817" r:id="rId62"/>
    <p:sldId id="819" r:id="rId63"/>
    <p:sldId id="820" r:id="rId64"/>
    <p:sldId id="821" r:id="rId65"/>
    <p:sldId id="822" r:id="rId66"/>
    <p:sldId id="861" r:id="rId67"/>
    <p:sldId id="862" r:id="rId68"/>
    <p:sldId id="864" r:id="rId69"/>
    <p:sldId id="658" r:id="rId70"/>
    <p:sldId id="731" r:id="rId71"/>
    <p:sldId id="865" r:id="rId72"/>
    <p:sldId id="866" r:id="rId73"/>
    <p:sldId id="733" r:id="rId74"/>
    <p:sldId id="867" r:id="rId75"/>
    <p:sldId id="734" r:id="rId7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94" d="100"/>
          <a:sy n="94" d="100"/>
        </p:scale>
        <p:origin x="20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3BDBE7-8060-4BD2-8004-D02DC2FAD5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5A6FE4F-63B3-4F22-BB4C-85BC042E4B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F6C805-8FD9-42A9-A28D-319C7FE33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2024/12/14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7F29E6-E839-4A3A-801E-3033AAD39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A7C2B3-FCFB-4A9C-86EB-7903ED5ED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82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332C34-FA88-476D-A413-91B529821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FCCEC1B-2F97-47B5-992F-21F9F8CF3D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31AC81-F5CC-457F-B939-53B337EB4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2024/12/14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22BDF6-B701-473C-ABBF-AFC21320B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A841F8-7786-4B7C-8D0E-E80C199A7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639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A6F11D4-91FB-407C-A1E4-BC6A14CBF0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22414CD-5428-4A5F-A061-F8F827A0DB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05DFC3-DBD1-4BB9-B714-6D544D0D1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2024/12/14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6281FA-7EAD-4DD0-9BC8-1CB296B6C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4B34A0-8873-4580-91EC-3AB8ED0C1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876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B998ED-8E9C-4EB4-9A32-99B3AAFBF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E6846A-F953-4279-AFCF-A81659271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7F5F13-42EA-4846-8177-E32378F24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2024/12/14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D5DC61-28D1-4110-959E-97AFA16D9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46371D-AE40-4CA2-AF48-A06BBA6CA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6929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B6C349-A1FF-41D0-8A33-0F41956B9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EF1797-0112-4F11-BFBF-C6D9B8C67D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85D1B0-5112-465B-8C44-5D07ACD3A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2024/12/14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45EDE3-019F-42AE-9A9A-8DF67B017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6FFA68-0196-4ED1-A42D-EA3CC99B3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674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BA3FC8-09F9-42CE-8790-E18D5C44D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71A3E5-C56B-42D8-A7AB-4ACD2C473F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BFF8A5-D69D-42B4-9361-7213FD6528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8E70EF0-446F-41FE-BBF0-D1D03B258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2024/12/14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90A6C66-8B24-4B3C-BF18-1BB32E0CE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56DAEA-A9B1-4C3B-A302-E6112B0E7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934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A8A61E-9A90-4925-BDF1-5810AFFA8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F670B7-C242-458E-AE41-00EB22BAE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625DF98-AAF4-48AF-86E9-6C66E299C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04CA0D5-2ED5-4381-B6D7-3DA9F339DD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FB12871-D489-46F4-95BD-3C420BD4E9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486F719-A866-48CA-AC22-623A32AA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2024/12/14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3032010-5C48-45B4-882C-A17835182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ABBE156-E829-4C9A-8E01-EFCF836AB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306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A6AFC0-EEF5-4622-B11C-77D015251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0F1A263-67F5-4577-92CF-18DBC6281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2024/12/14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49DCAF-0770-41E7-8424-93778A813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8EC744D-ADA1-4B16-8B32-7DF7C20FB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1514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4118A9D-F304-48F5-B66D-B29C2AD8E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2024/12/14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627A06E-9093-44E2-A0A0-ECFF9268C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785E2B-0E80-4BE8-8CF9-34443C18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988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B99488-C833-4C67-AADD-EDD1D31D4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C97DF5-5EA5-4D5B-835E-76B1D8031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996B4E6-9E56-47B1-84D3-6C300EE71E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FDFDB79-C021-40FA-BE50-4F2472B66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2024/12/14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C2228AF-9BBA-4249-9CA8-BDE80271F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24B860-1CF8-42CF-8B96-819672FDC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257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07C1E-A6E7-43EE-9A14-FA8E9247B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860C459-AE33-4D91-9823-E8E2CF7C8E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D869015-ED7B-4027-9370-C0BCF3DCB9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2FC59-E821-4A24-86BF-123805296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031D-0A5D-44D0-A577-5A2BF77FAB20}" type="datetimeFigureOut">
              <a:rPr lang="zh-CN" altLang="en-US" smtClean="0"/>
              <a:t>2024/12/14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D22D5B-0654-4D7E-80D6-E194D6119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BE5E36-6A84-4E6B-9E68-48AF3542D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72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6B60997-D42C-4029-8209-AF0858972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850F54-B66B-46BB-AE61-02BCB854B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46217E-4FBA-45D1-AD24-B5BA2ACA0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2031D-0A5D-44D0-A577-5A2BF77FAB20}" type="datetimeFigureOut">
              <a:rPr lang="zh-CN" altLang="en-US" smtClean="0"/>
              <a:t>2024/12/14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BD0018-CAA1-4488-9AF3-BB895A3FE2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B74FC2-02D2-4FA4-B38A-6C37899720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A79CD-686A-452F-9A94-B0984702E2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913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>
            <a:extLst>
              <a:ext uri="{FF2B5EF4-FFF2-40B4-BE49-F238E27FC236}">
                <a16:creationId xmlns:a16="http://schemas.microsoft.com/office/drawing/2014/main" id="{295215EF-3CBC-4710-B012-4A2768D0A78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24000" y="1938233"/>
            <a:ext cx="9144000" cy="2370366"/>
          </a:xfrm>
        </p:spPr>
        <p:txBody>
          <a:bodyPr>
            <a:normAutofit fontScale="90000"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7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7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汇编语言程序设计</a:t>
            </a:r>
            <a:r>
              <a:rPr lang="en-US" altLang="zh-CN" sz="7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（第</a:t>
            </a: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次实验）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99" name="副标题 2">
            <a:extLst>
              <a:ext uri="{FF2B5EF4-FFF2-40B4-BE49-F238E27FC236}">
                <a16:creationId xmlns:a16="http://schemas.microsoft.com/office/drawing/2014/main" id="{2DA7DAB7-E8C0-4043-8A20-FF892A4D1E0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0" y="4748213"/>
            <a:ext cx="12192000" cy="1752600"/>
          </a:xfrm>
        </p:spPr>
        <p:txBody>
          <a:bodyPr/>
          <a:lstStyle/>
          <a:p>
            <a:pPr eaLnBrk="1" hangingPunct="1"/>
            <a:r>
              <a:rPr lang="en-US" altLang="zh-CN" sz="2800" b="1" dirty="0">
                <a:solidFill>
                  <a:srgbClr val="002060"/>
                </a:solidFill>
              </a:rPr>
              <a:t> </a:t>
            </a:r>
            <a:endParaRPr lang="zh-CN" altLang="en-US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47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4DA684E-48B1-40DD-BB1A-512637111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526" y="1607949"/>
            <a:ext cx="5334274" cy="4794496"/>
          </a:xfrm>
          <a:prstGeom prst="rect">
            <a:avLst/>
          </a:prstGeom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1A01FA00-2633-486D-8E12-D9B6D8FDE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4927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000" b="1" dirty="0"/>
              <a:t>MIPS</a:t>
            </a:r>
            <a:r>
              <a:rPr lang="zh-CN" altLang="en-US" sz="2000" b="1" dirty="0"/>
              <a:t>处理器的</a:t>
            </a:r>
            <a:r>
              <a:rPr lang="en-US" altLang="zh-CN" sz="2000" b="1" dirty="0"/>
              <a:t>32</a:t>
            </a:r>
            <a:r>
              <a:rPr lang="zh-CN" altLang="en-US" sz="2000" b="1" dirty="0"/>
              <a:t>个寄存器，以及</a:t>
            </a:r>
            <a:r>
              <a:rPr lang="en-US" altLang="zh-CN" sz="2000" b="1" dirty="0"/>
              <a:t>pc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hi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lo</a:t>
            </a:r>
            <a:r>
              <a:rPr lang="zh-CN" altLang="en-US" sz="2000" b="1" dirty="0"/>
              <a:t>寄存器，均为</a:t>
            </a:r>
            <a:r>
              <a:rPr lang="en-US" altLang="zh-CN" sz="2000" b="1" dirty="0"/>
              <a:t>32</a:t>
            </a:r>
            <a:r>
              <a:rPr lang="zh-CN" altLang="en-US" sz="2000" b="1" dirty="0"/>
              <a:t>位寄存器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C418B6A-EC5B-46F8-BEDB-921E0467BC78}"/>
              </a:ext>
            </a:extLst>
          </p:cNvPr>
          <p:cNvGrpSpPr/>
          <p:nvPr/>
        </p:nvGrpSpPr>
        <p:grpSpPr>
          <a:xfrm>
            <a:off x="540319" y="2464661"/>
            <a:ext cx="4184688" cy="3668768"/>
            <a:chOff x="540319" y="1976147"/>
            <a:chExt cx="4184688" cy="3668768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E69808A-2C98-47EE-B037-61CBCC596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0319" y="2462761"/>
              <a:ext cx="4184688" cy="3182154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E1226DB-0E60-47A7-8969-D19D22BFA650}"/>
                </a:ext>
              </a:extLst>
            </p:cNvPr>
            <p:cNvSpPr txBox="1"/>
            <p:nvPr/>
          </p:nvSpPr>
          <p:spPr>
            <a:xfrm>
              <a:off x="1336519" y="1976147"/>
              <a:ext cx="239401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b="1" dirty="0"/>
                <a:t>表</a:t>
              </a:r>
              <a:r>
                <a:rPr lang="en-US" altLang="zh-CN" sz="1400" b="1" dirty="0"/>
                <a:t>5.7    MIPS</a:t>
              </a:r>
              <a:r>
                <a:rPr lang="zh-CN" altLang="en-US" sz="1400" b="1" dirty="0"/>
                <a:t>的通用寄存器</a:t>
              </a:r>
              <a:endParaRPr lang="zh-CN" altLang="en-US" sz="1400" dirty="0"/>
            </a:p>
          </p:txBody>
        </p:sp>
      </p:grp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DC209A67-E38A-465F-840D-7DE94C0B614C}"/>
              </a:ext>
            </a:extLst>
          </p:cNvPr>
          <p:cNvCxnSpPr/>
          <p:nvPr/>
        </p:nvCxnSpPr>
        <p:spPr>
          <a:xfrm>
            <a:off x="3062614" y="720247"/>
            <a:ext cx="5079304" cy="34947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05EE4523-CF97-40A1-99CF-506ED035D618}"/>
              </a:ext>
            </a:extLst>
          </p:cNvPr>
          <p:cNvCxnSpPr>
            <a:cxnSpLocks/>
          </p:cNvCxnSpPr>
          <p:nvPr/>
        </p:nvCxnSpPr>
        <p:spPr>
          <a:xfrm>
            <a:off x="5351609" y="720247"/>
            <a:ext cx="2790309" cy="5486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457945D-61F7-48D6-9515-84FC2B210406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2533525" y="738267"/>
            <a:ext cx="0" cy="17263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095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C3149AC-77B0-4AF0-820E-A56A1A20F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2609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）运行第一个</a:t>
            </a:r>
            <a:r>
              <a:rPr lang="en-US" altLang="zh-CN" sz="2000" b="1" dirty="0"/>
              <a:t>MIPS</a:t>
            </a:r>
            <a:r>
              <a:rPr lang="zh-CN" altLang="en-US" sz="2000" b="1" dirty="0"/>
              <a:t>汇编语言程序</a:t>
            </a:r>
            <a:endParaRPr lang="en-US" altLang="zh-CN" sz="2000" b="1" dirty="0"/>
          </a:p>
          <a:p>
            <a:pPr lvl="1"/>
            <a:endParaRPr lang="en-US" altLang="zh-CN" sz="1600" b="1" dirty="0"/>
          </a:p>
          <a:p>
            <a:pPr lvl="1"/>
            <a:r>
              <a:rPr lang="en-US" altLang="zh-CN" sz="1600" b="1" dirty="0">
                <a:solidFill>
                  <a:srgbClr val="FF0000"/>
                </a:solidFill>
              </a:rPr>
              <a:t>helloworld_mips.asm</a:t>
            </a:r>
            <a:r>
              <a:rPr lang="zh-CN" altLang="en-US" sz="1600" b="1" dirty="0"/>
              <a:t>（位于</a:t>
            </a:r>
            <a:r>
              <a:rPr lang="en-US" altLang="zh-CN" sz="1600" b="1" dirty="0"/>
              <a:t>\</a:t>
            </a:r>
            <a:r>
              <a:rPr lang="en-US" altLang="zh-CN" sz="1600" b="1" dirty="0" err="1"/>
              <a:t>mips</a:t>
            </a:r>
            <a:r>
              <a:rPr lang="zh-CN" altLang="en-US" sz="1600" b="1" dirty="0"/>
              <a:t>目录中）为显示字符串“</a:t>
            </a:r>
            <a:r>
              <a:rPr lang="en-US" altLang="zh-CN" sz="1600" b="1" dirty="0"/>
              <a:t>Hello,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World!</a:t>
            </a:r>
            <a:r>
              <a:rPr lang="zh-CN" altLang="en-US" sz="1600" b="1" dirty="0"/>
              <a:t>”的</a:t>
            </a:r>
            <a:r>
              <a:rPr lang="en-US" altLang="zh-CN" sz="1600" b="1" dirty="0"/>
              <a:t>MIPS</a:t>
            </a:r>
            <a:r>
              <a:rPr lang="zh-CN" altLang="en-US" sz="1600" b="1" dirty="0"/>
              <a:t>汇编语言程序。</a:t>
            </a:r>
            <a:endParaRPr lang="en-US" altLang="zh-CN" sz="1600" b="1" dirty="0"/>
          </a:p>
          <a:p>
            <a:pPr lvl="1"/>
            <a:endParaRPr lang="en-US" altLang="zh-CN" sz="16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8BC16F8-25D2-4881-BE27-714C622972E6}"/>
              </a:ext>
            </a:extLst>
          </p:cNvPr>
          <p:cNvSpPr txBox="1"/>
          <p:nvPr/>
        </p:nvSpPr>
        <p:spPr>
          <a:xfrm>
            <a:off x="9859310" y="4279116"/>
            <a:ext cx="1247457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立即数</a:t>
            </a:r>
            <a:r>
              <a:rPr lang="en-US" altLang="zh-CN" sz="1200" b="1" dirty="0"/>
              <a:t>4 -&gt; $v0</a:t>
            </a:r>
            <a:endParaRPr lang="zh-CN" altLang="en-US" sz="12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E806EBD-2CA3-43E5-B7E0-A380EBE172C8}"/>
              </a:ext>
            </a:extLst>
          </p:cNvPr>
          <p:cNvSpPr txBox="1"/>
          <p:nvPr/>
        </p:nvSpPr>
        <p:spPr>
          <a:xfrm>
            <a:off x="9859310" y="4817532"/>
            <a:ext cx="1713931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地址</a:t>
            </a:r>
            <a:r>
              <a:rPr lang="en-US" altLang="zh-CN" sz="1200" b="1" dirty="0" err="1"/>
              <a:t>out_string</a:t>
            </a:r>
            <a:r>
              <a:rPr lang="en-US" altLang="zh-CN" sz="1200" b="1" dirty="0"/>
              <a:t> -&gt; $a0</a:t>
            </a:r>
            <a:endParaRPr lang="zh-CN" altLang="en-US" sz="12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A5F02FE-8F24-4FCE-A161-26B81A8CC43D}"/>
              </a:ext>
            </a:extLst>
          </p:cNvPr>
          <p:cNvSpPr txBox="1"/>
          <p:nvPr/>
        </p:nvSpPr>
        <p:spPr>
          <a:xfrm>
            <a:off x="9859310" y="5319336"/>
            <a:ext cx="1332416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立即数</a:t>
            </a:r>
            <a:r>
              <a:rPr lang="en-US" altLang="zh-CN" sz="1200" b="1" dirty="0"/>
              <a:t>10 -&gt; $v0</a:t>
            </a:r>
            <a:endParaRPr lang="zh-CN" altLang="en-US" sz="12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87F025A-DB82-44B7-B303-70F1D819A963}"/>
              </a:ext>
            </a:extLst>
          </p:cNvPr>
          <p:cNvSpPr txBox="1"/>
          <p:nvPr/>
        </p:nvSpPr>
        <p:spPr>
          <a:xfrm>
            <a:off x="9851639" y="3509681"/>
            <a:ext cx="1479892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200" b="1" dirty="0"/>
              <a:t>定义</a:t>
            </a:r>
            <a:r>
              <a:rPr lang="en-US" altLang="zh-CN" sz="1200" b="1" dirty="0"/>
              <a:t>ASCII</a:t>
            </a:r>
            <a:r>
              <a:rPr lang="zh-CN" altLang="en-US" sz="1200" b="1" dirty="0"/>
              <a:t>码字符串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0DEF4C4-7B70-750B-E759-1229C9D43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861" y="2544276"/>
            <a:ext cx="6926964" cy="3383098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6A8DF40-46F6-B16B-9DB8-61A1E521FD7E}"/>
              </a:ext>
            </a:extLst>
          </p:cNvPr>
          <p:cNvCxnSpPr>
            <a:cxnSpLocks/>
          </p:cNvCxnSpPr>
          <p:nvPr/>
        </p:nvCxnSpPr>
        <p:spPr>
          <a:xfrm>
            <a:off x="5398718" y="3605609"/>
            <a:ext cx="4452921" cy="425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D0879857-C6D8-32BC-CFD1-D699F2F586BB}"/>
              </a:ext>
            </a:extLst>
          </p:cNvPr>
          <p:cNvCxnSpPr>
            <a:cxnSpLocks/>
          </p:cNvCxnSpPr>
          <p:nvPr/>
        </p:nvCxnSpPr>
        <p:spPr>
          <a:xfrm>
            <a:off x="8473858" y="4417615"/>
            <a:ext cx="1385452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B49D72EF-C1FB-8403-0A27-F59868EBC1AE}"/>
              </a:ext>
            </a:extLst>
          </p:cNvPr>
          <p:cNvCxnSpPr>
            <a:cxnSpLocks/>
          </p:cNvCxnSpPr>
          <p:nvPr/>
        </p:nvCxnSpPr>
        <p:spPr>
          <a:xfrm>
            <a:off x="7860082" y="4700568"/>
            <a:ext cx="1999228" cy="2554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EEBB6ACC-92D8-264A-C273-33BBC6B1EE89}"/>
              </a:ext>
            </a:extLst>
          </p:cNvPr>
          <p:cNvCxnSpPr>
            <a:cxnSpLocks/>
          </p:cNvCxnSpPr>
          <p:nvPr/>
        </p:nvCxnSpPr>
        <p:spPr>
          <a:xfrm>
            <a:off x="8473858" y="5313382"/>
            <a:ext cx="1385452" cy="1444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3A8BF337-0C03-47A0-9771-599D427302BF}"/>
              </a:ext>
            </a:extLst>
          </p:cNvPr>
          <p:cNvSpPr/>
          <p:nvPr/>
        </p:nvSpPr>
        <p:spPr>
          <a:xfrm>
            <a:off x="1033910" y="1483292"/>
            <a:ext cx="8599617" cy="814766"/>
          </a:xfrm>
          <a:prstGeom prst="wedgeRoundRectCallout">
            <a:avLst>
              <a:gd name="adj1" fmla="val -6135"/>
              <a:gd name="adj2" fmla="val -3695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系统调用指令</a:t>
            </a:r>
            <a:r>
              <a:rPr lang="en-US" altLang="zh-CN" b="1" dirty="0" err="1">
                <a:solidFill>
                  <a:srgbClr val="FFFF00"/>
                </a:solidFill>
              </a:rPr>
              <a:t>syscall</a:t>
            </a:r>
            <a:r>
              <a:rPr lang="zh-CN" altLang="en-US" dirty="0"/>
              <a:t>：</a:t>
            </a:r>
            <a:r>
              <a:rPr lang="en-US" altLang="zh-CN" b="1" dirty="0"/>
              <a:t>step1</a:t>
            </a:r>
            <a:r>
              <a:rPr lang="zh-CN" altLang="en-US" b="1" dirty="0"/>
              <a:t>：寄存器</a:t>
            </a:r>
            <a:r>
              <a:rPr lang="en-US" altLang="zh-CN" b="1" dirty="0"/>
              <a:t>V0</a:t>
            </a:r>
            <a:r>
              <a:rPr lang="zh-CN" altLang="en-US" b="1" dirty="0"/>
              <a:t>中加载服务号；</a:t>
            </a:r>
            <a:r>
              <a:rPr lang="en-US" altLang="zh-CN" b="1" dirty="0"/>
              <a:t>step2: </a:t>
            </a:r>
            <a:r>
              <a:rPr lang="zh-CN" altLang="en-US" b="1" dirty="0"/>
              <a:t>将需要传递参数导入</a:t>
            </a:r>
            <a:r>
              <a:rPr lang="en-US" altLang="zh-CN" b="1" dirty="0"/>
              <a:t>a0,a1,a2</a:t>
            </a:r>
            <a:r>
              <a:rPr lang="zh-CN" altLang="en-US" b="1" dirty="0"/>
              <a:t>或</a:t>
            </a:r>
            <a:r>
              <a:rPr lang="en-US" altLang="zh-CN" b="1" dirty="0"/>
              <a:t>$f12  </a:t>
            </a:r>
            <a:r>
              <a:rPr lang="zh-CN" altLang="en-US" b="1" dirty="0"/>
              <a:t>； </a:t>
            </a:r>
            <a:r>
              <a:rPr lang="en-US" altLang="zh-CN" b="1" dirty="0"/>
              <a:t>step3:</a:t>
            </a:r>
            <a:r>
              <a:rPr lang="zh-CN" altLang="en-US" b="1" dirty="0"/>
              <a:t>发出</a:t>
            </a:r>
            <a:r>
              <a:rPr lang="en-US" altLang="zh-CN" b="1" dirty="0" err="1"/>
              <a:t>syscall</a:t>
            </a:r>
            <a:r>
              <a:rPr lang="zh-CN" altLang="en-US" b="1" dirty="0"/>
              <a:t>；</a:t>
            </a:r>
            <a:r>
              <a:rPr lang="en-US" altLang="zh-CN" b="1" dirty="0"/>
              <a:t> step4:</a:t>
            </a:r>
            <a:r>
              <a:rPr lang="zh-CN" altLang="en-US" b="1" dirty="0"/>
              <a:t>等待接收返回值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414810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D40C678-76AD-CCCD-9A5B-2C31644E9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503" y="2655518"/>
            <a:ext cx="3043098" cy="31781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E59D8CF-EFCC-6CE2-89AC-CC4313E83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850" y="1690688"/>
            <a:ext cx="4121787" cy="4885385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3255DE66-FDF7-41DA-0BDB-2D80525AC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4927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将</a:t>
            </a:r>
            <a:r>
              <a:rPr lang="en-US" altLang="zh-CN" sz="2000" b="1" dirty="0"/>
              <a:t>MARS</a:t>
            </a:r>
            <a:r>
              <a:rPr lang="zh-CN" altLang="en-US" sz="2000" b="1" dirty="0"/>
              <a:t>汇编仿真器的</a:t>
            </a:r>
            <a:r>
              <a:rPr lang="zh-CN" altLang="en-US" sz="2000" b="1" dirty="0">
                <a:solidFill>
                  <a:srgbClr val="FF0000"/>
                </a:solidFill>
              </a:rPr>
              <a:t>代码段</a:t>
            </a:r>
            <a:r>
              <a:rPr lang="zh-CN" altLang="en-US" sz="2000" b="1" dirty="0"/>
              <a:t>的开始地址设置为</a:t>
            </a:r>
            <a:r>
              <a:rPr lang="en-US" altLang="zh-CN" sz="2000" b="1" dirty="0">
                <a:solidFill>
                  <a:srgbClr val="FF0000"/>
                </a:solidFill>
              </a:rPr>
              <a:t>0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0B35F5F-3688-6437-B8C9-A0F885944725}"/>
              </a:ext>
            </a:extLst>
          </p:cNvPr>
          <p:cNvCxnSpPr>
            <a:cxnSpLocks/>
          </p:cNvCxnSpPr>
          <p:nvPr/>
        </p:nvCxnSpPr>
        <p:spPr>
          <a:xfrm>
            <a:off x="4039644" y="651353"/>
            <a:ext cx="2592888" cy="37452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D72AF19C-85D2-C882-D2BA-3596C1E9784A}"/>
              </a:ext>
            </a:extLst>
          </p:cNvPr>
          <p:cNvCxnSpPr/>
          <p:nvPr/>
        </p:nvCxnSpPr>
        <p:spPr>
          <a:xfrm>
            <a:off x="2141950" y="5705606"/>
            <a:ext cx="38830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199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:a16="http://schemas.microsoft.com/office/drawing/2014/main" id="{02B42060-6F62-497B-809A-FF66BC353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4927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在</a:t>
            </a:r>
            <a:r>
              <a:rPr lang="en-US" altLang="zh-CN" sz="2000" b="1" dirty="0"/>
              <a:t>MARS</a:t>
            </a:r>
            <a:r>
              <a:rPr lang="zh-CN" altLang="en-US" sz="2000" b="1" dirty="0"/>
              <a:t>汇编仿真器中</a:t>
            </a:r>
            <a:r>
              <a:rPr lang="zh-CN" altLang="en-US" sz="2000" b="1" dirty="0">
                <a:solidFill>
                  <a:srgbClr val="FF0000"/>
                </a:solidFill>
              </a:rPr>
              <a:t>打开</a:t>
            </a:r>
            <a:r>
              <a:rPr lang="en-US" altLang="zh-CN" sz="2000" b="1" dirty="0"/>
              <a:t>helloworld_mips.asm</a:t>
            </a:r>
            <a:endParaRPr lang="zh-CN" altLang="en-US" sz="20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2A9673-C7F3-4423-82B2-7F323784A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21" y="1595719"/>
            <a:ext cx="4769095" cy="39372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A429060-7035-0F1E-3B4C-2440ACE0E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226" y="2905232"/>
            <a:ext cx="3900290" cy="28064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C22D14C-E2F2-8F98-83AB-3BA0948BF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935" y="1803747"/>
            <a:ext cx="5836891" cy="361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17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:a16="http://schemas.microsoft.com/office/drawing/2014/main" id="{A7D92140-9083-47D3-A685-AD3DF1F0D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350" y="843944"/>
            <a:ext cx="10515600" cy="356206"/>
          </a:xfrm>
        </p:spPr>
        <p:txBody>
          <a:bodyPr>
            <a:normAutofit lnSpcReduction="10000"/>
          </a:bodyPr>
          <a:lstStyle/>
          <a:p>
            <a:r>
              <a:rPr lang="zh-CN" altLang="en-US" sz="2000" b="1" dirty="0"/>
              <a:t>对</a:t>
            </a:r>
            <a:r>
              <a:rPr lang="en-US" altLang="zh-CN" sz="2000" b="1" dirty="0"/>
              <a:t>helloworld_mips.asm</a:t>
            </a:r>
            <a:r>
              <a:rPr lang="zh-CN" altLang="en-US" sz="2000" b="1" dirty="0"/>
              <a:t>源程序进行</a:t>
            </a:r>
            <a:r>
              <a:rPr lang="zh-CN" altLang="en-US" sz="2000" b="1" dirty="0">
                <a:solidFill>
                  <a:srgbClr val="FF0000"/>
                </a:solidFill>
              </a:rPr>
              <a:t>汇编</a:t>
            </a:r>
            <a:r>
              <a:rPr lang="zh-CN" altLang="en-US" sz="2000" b="1" dirty="0"/>
              <a:t>（点击：</a:t>
            </a:r>
            <a:r>
              <a:rPr lang="en-US" altLang="zh-CN" sz="2000" b="1" dirty="0">
                <a:solidFill>
                  <a:srgbClr val="FF0000"/>
                </a:solidFill>
              </a:rPr>
              <a:t>Assemble</a:t>
            </a:r>
            <a:r>
              <a:rPr lang="zh-CN" altLang="en-US" sz="2000" b="1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129EE3-EC0B-48E4-90FC-6C6082CEC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1679047"/>
            <a:ext cx="3494663" cy="134979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B2422AD-BF2E-428F-B427-9FDA0212F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702" y="1776558"/>
            <a:ext cx="5670841" cy="207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671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27448E2-9824-48AB-B177-BFFA779CC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333" y="2355795"/>
            <a:ext cx="5677192" cy="21464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CD00B9A-DA4D-4CB4-B702-93712A005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361" y="2614609"/>
            <a:ext cx="4412143" cy="1343615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E3A84DB3-9E6D-4EC2-8229-DA570A2DC5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8668" y="1005942"/>
            <a:ext cx="10515600" cy="406479"/>
          </a:xfrm>
        </p:spPr>
        <p:txBody>
          <a:bodyPr>
            <a:norm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运行</a:t>
            </a:r>
            <a:r>
              <a:rPr lang="zh-CN" altLang="en-US" sz="2000" b="1" dirty="0"/>
              <a:t>汇编后的程序（点击：</a:t>
            </a:r>
            <a:r>
              <a:rPr lang="en-US" altLang="zh-CN" sz="2000" b="1" dirty="0">
                <a:solidFill>
                  <a:srgbClr val="FF0000"/>
                </a:solidFill>
              </a:rPr>
              <a:t>Go</a:t>
            </a:r>
            <a:r>
              <a:rPr lang="zh-CN" altLang="en-US" sz="2000" b="1" dirty="0"/>
              <a:t>），在下面的界面中显示“</a:t>
            </a:r>
            <a:r>
              <a:rPr lang="en-US" altLang="zh-CN" sz="2000" b="1" dirty="0"/>
              <a:t>Hello, World!</a:t>
            </a:r>
            <a:r>
              <a:rPr lang="zh-CN" altLang="en-US" sz="2000" b="1" dirty="0"/>
              <a:t>”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B36AC5E-0AAC-42CC-8757-9534EFA5C68D}"/>
              </a:ext>
            </a:extLst>
          </p:cNvPr>
          <p:cNvCxnSpPr>
            <a:cxnSpLocks/>
          </p:cNvCxnSpPr>
          <p:nvPr/>
        </p:nvCxnSpPr>
        <p:spPr>
          <a:xfrm>
            <a:off x="7200900" y="1412421"/>
            <a:ext cx="1034963" cy="17691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94076FBA-1CD4-477F-A9FE-8EECEFFCA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955" y="4325141"/>
            <a:ext cx="4480953" cy="152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98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:a16="http://schemas.microsoft.com/office/drawing/2014/main" id="{472F9191-8DEE-43A5-AD41-4005F40FC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4927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也可以</a:t>
            </a:r>
            <a:r>
              <a:rPr lang="zh-CN" altLang="en-US" sz="2000" b="1" dirty="0">
                <a:solidFill>
                  <a:srgbClr val="FF0000"/>
                </a:solidFill>
              </a:rPr>
              <a:t>单步</a:t>
            </a:r>
            <a:r>
              <a:rPr lang="zh-CN" altLang="en-US" sz="2000" b="1" dirty="0"/>
              <a:t>执行程序：首先点击：</a:t>
            </a:r>
            <a:r>
              <a:rPr lang="en-US" altLang="zh-CN" sz="2000" b="1" dirty="0">
                <a:solidFill>
                  <a:srgbClr val="FF0000"/>
                </a:solidFill>
              </a:rPr>
              <a:t>Reset</a:t>
            </a:r>
            <a:r>
              <a:rPr lang="zh-CN" altLang="en-US" sz="2000" b="1" dirty="0"/>
              <a:t>，此时将第一条指令背景置黄色，表示从第一条指令开始执行；然后点击：</a:t>
            </a:r>
            <a:r>
              <a:rPr lang="en-US" altLang="zh-CN" sz="2000" b="1" dirty="0">
                <a:solidFill>
                  <a:srgbClr val="FF0000"/>
                </a:solidFill>
              </a:rPr>
              <a:t>Step</a:t>
            </a:r>
            <a:r>
              <a:rPr lang="zh-CN" altLang="en-US" sz="2000" b="1" dirty="0"/>
              <a:t>，每点击一次</a:t>
            </a:r>
            <a:r>
              <a:rPr lang="en-US" altLang="zh-CN" sz="2000" b="1" dirty="0"/>
              <a:t>Step</a:t>
            </a:r>
            <a:r>
              <a:rPr lang="zh-CN" altLang="en-US" sz="2000" b="1" dirty="0"/>
              <a:t>，执行一条指令；直到所有指令执行完毕。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E039B4-9119-4B73-BBCB-52D2EE253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33" y="1121395"/>
            <a:ext cx="4336093" cy="17469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659BD73-BFED-44B7-9B96-CE646F87E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92" y="3092499"/>
            <a:ext cx="5098200" cy="111190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F132A7D-8AA3-4E3E-813E-0441CC817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92" y="4428591"/>
            <a:ext cx="5404128" cy="10033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A622C34-DB3B-4250-9743-5DAEE46D54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15" y="5705786"/>
            <a:ext cx="5486682" cy="90809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7FCA4EC-E5CF-4D81-B14A-28777ACC8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192" y="1312130"/>
            <a:ext cx="5531134" cy="102240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D172EE8-FE67-4E8B-B3F9-3A6B8E752C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6192" y="2718177"/>
            <a:ext cx="5670841" cy="104780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8CE7021-2D8A-4B3C-AE51-7F11559170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0421" y="4615951"/>
            <a:ext cx="2787793" cy="1390721"/>
          </a:xfrm>
          <a:prstGeom prst="rect">
            <a:avLst/>
          </a:prstGeom>
        </p:spPr>
      </p:pic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F37AA022-DC84-4510-A6C2-97573D3B4EF9}"/>
              </a:ext>
            </a:extLst>
          </p:cNvPr>
          <p:cNvCxnSpPr/>
          <p:nvPr/>
        </p:nvCxnSpPr>
        <p:spPr>
          <a:xfrm flipH="1">
            <a:off x="8442542" y="977030"/>
            <a:ext cx="2022954" cy="44549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626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3490F5D-E7A3-4F21-964C-358B55A80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04" y="1197491"/>
            <a:ext cx="8210811" cy="186927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9BCA02B1-636A-4FB7-BB5C-6308160F5C0A}"/>
              </a:ext>
            </a:extLst>
          </p:cNvPr>
          <p:cNvGrpSpPr/>
          <p:nvPr/>
        </p:nvGrpSpPr>
        <p:grpSpPr>
          <a:xfrm>
            <a:off x="4053869" y="3233073"/>
            <a:ext cx="4184688" cy="3530982"/>
            <a:chOff x="540319" y="2113933"/>
            <a:chExt cx="4184688" cy="353098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1E2E76C-0C9A-4844-9A94-06C3F71E4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0319" y="2462761"/>
              <a:ext cx="4184688" cy="3182154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47062C9-6704-47CF-AF88-3AB31467979D}"/>
                </a:ext>
              </a:extLst>
            </p:cNvPr>
            <p:cNvSpPr txBox="1"/>
            <p:nvPr/>
          </p:nvSpPr>
          <p:spPr>
            <a:xfrm>
              <a:off x="1336519" y="2113933"/>
              <a:ext cx="239401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b="1" dirty="0"/>
                <a:t>表</a:t>
              </a:r>
              <a:r>
                <a:rPr lang="en-US" altLang="zh-CN" sz="1400" b="1" dirty="0"/>
                <a:t>5.7    MIPS</a:t>
              </a:r>
              <a:r>
                <a:rPr lang="zh-CN" altLang="en-US" sz="1400" b="1" dirty="0"/>
                <a:t>的通用寄存器</a:t>
              </a:r>
              <a:endParaRPr lang="zh-CN" altLang="en-US" sz="1400" dirty="0"/>
            </a:p>
          </p:txBody>
        </p:sp>
      </p:grp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C94FB83-6B0B-4367-BC4F-5F25D6EF0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60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000" b="1" dirty="0"/>
              <a:t>helloworld_mips.asm</a:t>
            </a:r>
            <a:r>
              <a:rPr lang="zh-CN" altLang="en-US" sz="2000" b="1" dirty="0">
                <a:solidFill>
                  <a:srgbClr val="FF0000"/>
                </a:solidFill>
              </a:rPr>
              <a:t>源程序</a:t>
            </a:r>
            <a:r>
              <a:rPr lang="zh-CN" altLang="en-US" sz="2000" b="1" dirty="0"/>
              <a:t>对应的</a:t>
            </a:r>
            <a:r>
              <a:rPr lang="en-US" altLang="zh-CN" sz="2000" b="1" dirty="0"/>
              <a:t>MIPS</a:t>
            </a:r>
            <a:r>
              <a:rPr lang="zh-CN" altLang="en-US" sz="2000" b="1" dirty="0">
                <a:solidFill>
                  <a:srgbClr val="FF0000"/>
                </a:solidFill>
              </a:rPr>
              <a:t>指令</a:t>
            </a:r>
            <a:r>
              <a:rPr lang="zh-CN" altLang="en-US" sz="2000" b="1" dirty="0"/>
              <a:t>和</a:t>
            </a:r>
            <a:r>
              <a:rPr lang="zh-CN" altLang="en-US" sz="2000" b="1" dirty="0">
                <a:solidFill>
                  <a:srgbClr val="FF0000"/>
                </a:solidFill>
              </a:rPr>
              <a:t>机器码</a:t>
            </a:r>
            <a:r>
              <a:rPr lang="zh-CN" altLang="en-US" sz="2000" b="1" dirty="0"/>
              <a:t>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3D985A6-7463-4D1E-843F-4030C55E77A1}"/>
              </a:ext>
            </a:extLst>
          </p:cNvPr>
          <p:cNvSpPr txBox="1"/>
          <p:nvPr/>
        </p:nvSpPr>
        <p:spPr>
          <a:xfrm>
            <a:off x="131524" y="908068"/>
            <a:ext cx="1609594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1000" b="1" dirty="0"/>
              <a:t>机器码在存储器中的地址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C0DB108-A9D1-4273-B7E8-F09CCBE34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4066" y="3849377"/>
            <a:ext cx="3141928" cy="213995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DF61C4D-23D7-412E-85FD-7B2830592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602" y="4581733"/>
            <a:ext cx="3254540" cy="989556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4D141061-631F-4753-8766-CA56BACCB3D6}"/>
              </a:ext>
            </a:extLst>
          </p:cNvPr>
          <p:cNvSpPr txBox="1"/>
          <p:nvPr/>
        </p:nvSpPr>
        <p:spPr>
          <a:xfrm>
            <a:off x="1880467" y="920492"/>
            <a:ext cx="1152395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指令的机器码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17B32C0-16CF-4277-B7F3-F04ED7559E42}"/>
              </a:ext>
            </a:extLst>
          </p:cNvPr>
          <p:cNvSpPr txBox="1"/>
          <p:nvPr/>
        </p:nvSpPr>
        <p:spPr>
          <a:xfrm>
            <a:off x="3639223" y="929009"/>
            <a:ext cx="1810011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源程序翻译成</a:t>
            </a:r>
            <a:r>
              <a:rPr lang="en-US" altLang="zh-CN" sz="1200" b="1" dirty="0"/>
              <a:t>MIPS</a:t>
            </a:r>
            <a:r>
              <a:rPr lang="zh-CN" altLang="en-US" sz="1200" b="1" dirty="0"/>
              <a:t>指令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AF5F7B6-0E7D-46F1-BD50-1A0FD1119661}"/>
              </a:ext>
            </a:extLst>
          </p:cNvPr>
          <p:cNvSpPr txBox="1"/>
          <p:nvPr/>
        </p:nvSpPr>
        <p:spPr>
          <a:xfrm>
            <a:off x="6365761" y="892678"/>
            <a:ext cx="1655139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源程序（</a:t>
            </a:r>
            <a:r>
              <a:rPr lang="en-US" altLang="zh-CN" sz="1200" b="1" dirty="0"/>
              <a:t>MIPS</a:t>
            </a:r>
            <a:r>
              <a:rPr lang="zh-CN" altLang="en-US" sz="1200" b="1" dirty="0"/>
              <a:t>伪指令）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97BF3F4-F567-4A5A-AEDF-2918D94A300D}"/>
              </a:ext>
            </a:extLst>
          </p:cNvPr>
          <p:cNvSpPr txBox="1"/>
          <p:nvPr/>
        </p:nvSpPr>
        <p:spPr>
          <a:xfrm>
            <a:off x="9702606" y="3540850"/>
            <a:ext cx="850572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/>
              <a:t>源程序（伪指令）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CEBD2E9-C68F-4842-BAC2-D4F2E5512116}"/>
              </a:ext>
            </a:extLst>
          </p:cNvPr>
          <p:cNvSpPr txBox="1"/>
          <p:nvPr/>
        </p:nvSpPr>
        <p:spPr>
          <a:xfrm>
            <a:off x="668946" y="3573178"/>
            <a:ext cx="2254683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指令在存储器中的起始地址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ECB16AE-A0E1-401B-87FB-8A8132D80DA4}"/>
              </a:ext>
            </a:extLst>
          </p:cNvPr>
          <p:cNvSpPr txBox="1"/>
          <p:nvPr/>
        </p:nvSpPr>
        <p:spPr>
          <a:xfrm>
            <a:off x="727401" y="5824759"/>
            <a:ext cx="2254683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数据在存储器中的起始地址</a:t>
            </a: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36B5410C-B87E-43DC-B36C-A791CA3669EA}"/>
              </a:ext>
            </a:extLst>
          </p:cNvPr>
          <p:cNvCxnSpPr/>
          <p:nvPr/>
        </p:nvCxnSpPr>
        <p:spPr>
          <a:xfrm>
            <a:off x="2217997" y="3850177"/>
            <a:ext cx="764087" cy="13398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7D37F20F-177C-42B7-8BD2-3B031C67DF2A}"/>
              </a:ext>
            </a:extLst>
          </p:cNvPr>
          <p:cNvCxnSpPr>
            <a:cxnSpLocks/>
          </p:cNvCxnSpPr>
          <p:nvPr/>
        </p:nvCxnSpPr>
        <p:spPr>
          <a:xfrm flipV="1">
            <a:off x="2149104" y="5521953"/>
            <a:ext cx="906032" cy="3028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C742E8D1-A1D1-4F21-ABF2-5B3938815461}"/>
              </a:ext>
            </a:extLst>
          </p:cNvPr>
          <p:cNvSpPr txBox="1"/>
          <p:nvPr/>
        </p:nvSpPr>
        <p:spPr>
          <a:xfrm>
            <a:off x="8990229" y="1454498"/>
            <a:ext cx="2250937" cy="276999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0+4 -&gt; $2                  4 -&gt; $v0</a:t>
            </a:r>
            <a:endParaRPr lang="zh-CN" altLang="en-US" sz="1200" b="1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A5598B4-F849-450B-95F1-DCFE491C81E1}"/>
              </a:ext>
            </a:extLst>
          </p:cNvPr>
          <p:cNvSpPr txBox="1"/>
          <p:nvPr/>
        </p:nvSpPr>
        <p:spPr>
          <a:xfrm>
            <a:off x="8990229" y="1992914"/>
            <a:ext cx="2302233" cy="276999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0+2000 -&gt; $4       2000 -&gt; $a0</a:t>
            </a:r>
            <a:endParaRPr lang="zh-CN" altLang="en-US" sz="1200" b="1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3D7FEBD-88B6-41C4-9BB8-B89E0E3EB909}"/>
              </a:ext>
            </a:extLst>
          </p:cNvPr>
          <p:cNvSpPr txBox="1"/>
          <p:nvPr/>
        </p:nvSpPr>
        <p:spPr>
          <a:xfrm>
            <a:off x="8990229" y="2494718"/>
            <a:ext cx="2332690" cy="276999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0+0a -&gt; $2                10 -&gt; $v0</a:t>
            </a:r>
            <a:endParaRPr lang="zh-CN" altLang="en-US" sz="1200" b="1" dirty="0"/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8D1796D0-CB9D-4939-8BDC-BCD5761113F2}"/>
              </a:ext>
            </a:extLst>
          </p:cNvPr>
          <p:cNvCxnSpPr>
            <a:endCxn id="40" idx="1"/>
          </p:cNvCxnSpPr>
          <p:nvPr/>
        </p:nvCxnSpPr>
        <p:spPr>
          <a:xfrm flipV="1">
            <a:off x="8361123" y="1592998"/>
            <a:ext cx="629106" cy="1856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448213B5-D022-4D1A-8DB7-55EC551AD0E7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8403716" y="2045806"/>
            <a:ext cx="586513" cy="856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BA53C3A3-4D3B-42F1-8ADB-B584834ACC73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8401549" y="2594873"/>
            <a:ext cx="588680" cy="383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1133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6E62F9D-F64F-4DC5-9B71-2D6B0F05A57F}"/>
              </a:ext>
            </a:extLst>
          </p:cNvPr>
          <p:cNvSpPr txBox="1"/>
          <p:nvPr/>
        </p:nvSpPr>
        <p:spPr>
          <a:xfrm>
            <a:off x="451353" y="2946578"/>
            <a:ext cx="11260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0" dirty="0">
                <a:solidFill>
                  <a:srgbClr val="333333"/>
                </a:solidFill>
                <a:effectLst/>
                <a:latin typeface="PingFang SC"/>
              </a:rPr>
              <a:t>0x0a, 0x48, 0x65, 0x6C, 0x6C, 0x6F, 0x2c, 0x20, 0x57, 0x6F, 0x72, 0x6C, 0x64, 0x21, 0x0a</a:t>
            </a:r>
            <a:endParaRPr lang="zh-CN" altLang="en-US" sz="2400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C22B32C-C5D4-40A6-93F6-DE57A2E8A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3" y="1391413"/>
            <a:ext cx="11536833" cy="628645"/>
          </a:xfrm>
          <a:prstGeom prst="rect">
            <a:avLst/>
          </a:prstGeom>
        </p:spPr>
      </p:pic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CA3E96D5-3B65-49FA-874B-C9DE4CF8B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3001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000" b="1" dirty="0"/>
              <a:t>helloworld_mips.asm</a:t>
            </a:r>
            <a:r>
              <a:rPr lang="zh-CN" altLang="en-US" sz="2000" b="1" dirty="0"/>
              <a:t>源程序</a:t>
            </a:r>
            <a:r>
              <a:rPr lang="zh-CN" altLang="en-US" sz="2000" b="1" dirty="0">
                <a:solidFill>
                  <a:srgbClr val="FF0000"/>
                </a:solidFill>
              </a:rPr>
              <a:t>数据段</a:t>
            </a:r>
            <a:r>
              <a:rPr lang="zh-CN" altLang="en-US" sz="2000" b="1" dirty="0"/>
              <a:t>的内容：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6C1FDA3-636E-4605-A427-45379DBD5CA8}"/>
              </a:ext>
            </a:extLst>
          </p:cNvPr>
          <p:cNvSpPr txBox="1"/>
          <p:nvPr/>
        </p:nvSpPr>
        <p:spPr>
          <a:xfrm>
            <a:off x="465540" y="3830498"/>
            <a:ext cx="11260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PingFang SC"/>
              </a:rPr>
              <a:t>   \n      </a:t>
            </a:r>
            <a:r>
              <a:rPr lang="en-US" altLang="zh-CN" sz="2400" b="1" i="0" dirty="0">
                <a:solidFill>
                  <a:srgbClr val="FF0000"/>
                </a:solidFill>
                <a:effectLst/>
                <a:latin typeface="PingFang SC"/>
              </a:rPr>
              <a:t> H        e        l           </a:t>
            </a:r>
            <a:r>
              <a:rPr lang="en-US" altLang="zh-CN" sz="2400" b="1" i="0" dirty="0" err="1">
                <a:solidFill>
                  <a:srgbClr val="FF0000"/>
                </a:solidFill>
                <a:effectLst/>
                <a:latin typeface="PingFang SC"/>
              </a:rPr>
              <a:t>l</a:t>
            </a:r>
            <a:r>
              <a:rPr lang="en-US" altLang="zh-CN" sz="2400" b="1" i="0" dirty="0">
                <a:solidFill>
                  <a:srgbClr val="FF0000"/>
                </a:solidFill>
                <a:effectLst/>
                <a:latin typeface="PingFang SC"/>
              </a:rPr>
              <a:t>          o        ,       </a:t>
            </a:r>
            <a:r>
              <a:rPr lang="zh-CN" altLang="en-US" sz="1600" b="1" i="0" dirty="0">
                <a:solidFill>
                  <a:srgbClr val="FF0000"/>
                </a:solidFill>
                <a:effectLst/>
                <a:latin typeface="PingFang SC"/>
              </a:rPr>
              <a:t>空格</a:t>
            </a:r>
            <a:r>
              <a:rPr lang="en-US" altLang="zh-CN" sz="2400" b="1" i="0" dirty="0">
                <a:solidFill>
                  <a:srgbClr val="FF0000"/>
                </a:solidFill>
                <a:effectLst/>
                <a:latin typeface="PingFang SC"/>
              </a:rPr>
              <a:t>        W      o        r          l          d        !          \n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0EE82BA-A1EA-44B9-A7E1-480B032E9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914" y="5073714"/>
            <a:ext cx="6750614" cy="913618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75582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8ADDB2-E66F-4EED-9524-636463E51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979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3</a:t>
            </a:r>
            <a:r>
              <a:rPr lang="zh-CN" altLang="en-US" sz="2000" b="1" dirty="0"/>
              <a:t>）求累加和的</a:t>
            </a:r>
            <a:r>
              <a:rPr lang="en-US" altLang="zh-CN" sz="2000" b="1" dirty="0"/>
              <a:t>MIPS</a:t>
            </a:r>
            <a:r>
              <a:rPr lang="zh-CN" altLang="en-US" sz="2000" b="1" dirty="0"/>
              <a:t>汇编语言程序</a:t>
            </a:r>
            <a:endParaRPr lang="en-US" altLang="zh-CN" sz="2000" b="1" dirty="0"/>
          </a:p>
          <a:p>
            <a:pPr lvl="1"/>
            <a:endParaRPr lang="en-US" altLang="zh-CN" sz="1800" b="1" dirty="0"/>
          </a:p>
          <a:p>
            <a:pPr lvl="1"/>
            <a:r>
              <a:rPr lang="zh-CN" altLang="en-US" sz="1600" b="1" dirty="0"/>
              <a:t>求累加和程序如下（</a:t>
            </a:r>
            <a:r>
              <a:rPr lang="en-US" altLang="zh-CN" sz="1600" b="1" dirty="0">
                <a:solidFill>
                  <a:srgbClr val="FF0000"/>
                </a:solidFill>
              </a:rPr>
              <a:t>sum_mips.asm</a:t>
            </a:r>
            <a:r>
              <a:rPr lang="zh-CN" altLang="en-US" sz="1600" b="1" dirty="0"/>
              <a:t>，位于</a:t>
            </a:r>
            <a:r>
              <a:rPr lang="en-US" altLang="zh-CN" sz="1600" b="1" dirty="0"/>
              <a:t>\</a:t>
            </a:r>
            <a:r>
              <a:rPr lang="en-US" altLang="zh-CN" sz="1600" b="1" dirty="0" err="1"/>
              <a:t>mips</a:t>
            </a:r>
            <a:r>
              <a:rPr lang="zh-CN" altLang="en-US" sz="1600" b="1" dirty="0"/>
              <a:t>目录中）：</a:t>
            </a:r>
            <a:endParaRPr lang="en-US" altLang="zh-CN" sz="1600" b="1" dirty="0"/>
          </a:p>
          <a:p>
            <a:pPr lvl="2"/>
            <a:r>
              <a:rPr lang="en-US" altLang="zh-CN" sz="1200" b="1" dirty="0"/>
              <a:t>result = 1+2+……+n</a:t>
            </a:r>
          </a:p>
          <a:p>
            <a:pPr lvl="2"/>
            <a:r>
              <a:rPr lang="en-US" altLang="zh-CN" sz="1200" b="1" dirty="0"/>
              <a:t>n=10=0ah</a:t>
            </a:r>
            <a:r>
              <a:rPr lang="zh-CN" altLang="en-US" sz="1200" b="1" dirty="0"/>
              <a:t>，</a:t>
            </a:r>
            <a:r>
              <a:rPr lang="en-US" altLang="zh-CN" sz="1200" b="1" dirty="0"/>
              <a:t>result=55=37h</a:t>
            </a:r>
          </a:p>
          <a:p>
            <a:pPr lvl="2"/>
            <a:r>
              <a:rPr lang="en-US" altLang="zh-CN" sz="1200" b="1" dirty="0"/>
              <a:t>n=100=64h</a:t>
            </a:r>
            <a:r>
              <a:rPr lang="zh-CN" altLang="en-US" sz="1200" b="1" dirty="0"/>
              <a:t>，</a:t>
            </a:r>
            <a:r>
              <a:rPr lang="en-US" altLang="zh-CN" sz="1200" b="1" dirty="0"/>
              <a:t>result=5050=13bah</a:t>
            </a:r>
          </a:p>
          <a:p>
            <a:pPr lvl="2"/>
            <a:endParaRPr lang="en-US" altLang="zh-CN" sz="1400" b="1" dirty="0"/>
          </a:p>
          <a:p>
            <a:pPr lvl="1"/>
            <a:endParaRPr lang="zh-CN" altLang="en-US" sz="16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E111D0-B5D1-A499-1DAC-58A28EF77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960" y="2153707"/>
            <a:ext cx="7651215" cy="456650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CC62FF26-AE5F-4921-A3FF-A20E10A2DD44}"/>
              </a:ext>
            </a:extLst>
          </p:cNvPr>
          <p:cNvSpPr/>
          <p:nvPr/>
        </p:nvSpPr>
        <p:spPr>
          <a:xfrm>
            <a:off x="6632300" y="3578316"/>
            <a:ext cx="2843562" cy="858644"/>
          </a:xfrm>
          <a:prstGeom prst="wedgeRoundRectCallout">
            <a:avLst>
              <a:gd name="adj1" fmla="val -66259"/>
              <a:gd name="adj2" fmla="val 85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利用</a:t>
            </a:r>
            <a:r>
              <a:rPr lang="en-US" altLang="zh-CN" dirty="0"/>
              <a:t>zero</a:t>
            </a:r>
            <a:r>
              <a:rPr lang="zh-CN" altLang="en-US" dirty="0"/>
              <a:t>零号寄存器，基于</a:t>
            </a:r>
            <a:r>
              <a:rPr lang="en-US" altLang="zh-CN" dirty="0"/>
              <a:t>add</a:t>
            </a:r>
            <a:r>
              <a:rPr lang="zh-CN" altLang="en-US" dirty="0"/>
              <a:t>指令实现数据传送</a:t>
            </a:r>
          </a:p>
        </p:txBody>
      </p:sp>
    </p:spTree>
    <p:extLst>
      <p:ext uri="{BB962C8B-B14F-4D97-AF65-F5344CB8AC3E}">
        <p14:creationId xmlns:p14="http://schemas.microsoft.com/office/powerpoint/2010/main" val="3080474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A67085-FD8A-4151-81CC-F357D7AB9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实验目的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18BF98-859A-4827-8AD8-5FC06DBB7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437" y="1497672"/>
            <a:ext cx="10515600" cy="4995203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的不同架构（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X86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MIPS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RISC-V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ARMV7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），基于其编译环境，完成相应程序的验证过程。分析代码，体会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CISC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RISC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体系结构的指令特点，以及不同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RISC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架构在寻址方式，指令设计中的不同之处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X86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MIPS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RISC-V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架构，利用提供的指令集合，针对应用需求，自主完成程序设计，进一步学习和熟悉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位指令集的编程思想和技巧。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DEV C++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或其他开发平台，体验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位内联汇编的语法特色和编程特点（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AT&amp;T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2731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53FD4F8-EFF8-46B0-88AC-BD199FE5C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420" y="1780859"/>
            <a:ext cx="3981655" cy="30989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CE92E6-F885-4745-83EC-1645CB4E5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295" y="1780859"/>
            <a:ext cx="3181514" cy="3784795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BDCBA49-D8C7-4080-B9AC-1FD68D109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343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将</a:t>
            </a:r>
            <a:r>
              <a:rPr lang="en-US" altLang="zh-CN" sz="2000" b="1" dirty="0"/>
              <a:t>MARS</a:t>
            </a:r>
            <a:r>
              <a:rPr lang="zh-CN" altLang="en-US" sz="2000" b="1" dirty="0"/>
              <a:t>汇编仿真器的</a:t>
            </a:r>
            <a:r>
              <a:rPr lang="zh-CN" altLang="en-US" sz="2000" b="1" dirty="0">
                <a:solidFill>
                  <a:srgbClr val="FF0000"/>
                </a:solidFill>
              </a:rPr>
              <a:t>数据段</a:t>
            </a:r>
            <a:r>
              <a:rPr lang="zh-CN" altLang="en-US" sz="2000" b="1" dirty="0"/>
              <a:t>的开始地址设置为</a:t>
            </a:r>
            <a:r>
              <a:rPr lang="en-US" altLang="zh-CN" sz="2000" b="1" dirty="0">
                <a:solidFill>
                  <a:srgbClr val="FF0000"/>
                </a:solidFill>
              </a:rPr>
              <a:t>0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60245E3-EEE0-4B7F-A48D-155DDE7B2B62}"/>
              </a:ext>
            </a:extLst>
          </p:cNvPr>
          <p:cNvCxnSpPr/>
          <p:nvPr/>
        </p:nvCxnSpPr>
        <p:spPr>
          <a:xfrm>
            <a:off x="6384148" y="3682652"/>
            <a:ext cx="43214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502BFD3-2CEE-4AE2-8F39-08406FF99569}"/>
              </a:ext>
            </a:extLst>
          </p:cNvPr>
          <p:cNvCxnSpPr/>
          <p:nvPr/>
        </p:nvCxnSpPr>
        <p:spPr>
          <a:xfrm>
            <a:off x="1404273" y="4379481"/>
            <a:ext cx="43214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573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49D7E7A4-FF8E-46F2-93E8-486E82F7E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4927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在</a:t>
            </a:r>
            <a:r>
              <a:rPr lang="en-US" altLang="zh-CN" sz="2000" b="1" dirty="0"/>
              <a:t>MARS</a:t>
            </a:r>
            <a:r>
              <a:rPr lang="zh-CN" altLang="en-US" sz="2000" b="1" dirty="0"/>
              <a:t>汇编仿真器中</a:t>
            </a:r>
            <a:r>
              <a:rPr lang="zh-CN" altLang="en-US" sz="2000" b="1" dirty="0">
                <a:solidFill>
                  <a:srgbClr val="FF0000"/>
                </a:solidFill>
              </a:rPr>
              <a:t>打开</a:t>
            </a:r>
            <a:r>
              <a:rPr lang="en-US" altLang="zh-CN" sz="2000" b="1" dirty="0"/>
              <a:t>sum_mips.asm</a:t>
            </a:r>
          </a:p>
          <a:p>
            <a:endParaRPr lang="en-US" altLang="zh-CN" sz="2000" b="1" dirty="0"/>
          </a:p>
          <a:p>
            <a:r>
              <a:rPr lang="zh-CN" altLang="en-US" sz="2000" b="1" dirty="0"/>
              <a:t>对</a:t>
            </a:r>
            <a:r>
              <a:rPr lang="en-US" altLang="zh-CN" sz="2000" b="1" dirty="0"/>
              <a:t>sum_mips.asm</a:t>
            </a:r>
            <a:r>
              <a:rPr lang="zh-CN" altLang="en-US" sz="2000" b="1" dirty="0"/>
              <a:t>源程序进行汇编（点击：</a:t>
            </a:r>
            <a:r>
              <a:rPr lang="en-US" altLang="zh-CN" sz="2000" b="1" dirty="0">
                <a:solidFill>
                  <a:srgbClr val="FF0000"/>
                </a:solidFill>
              </a:rPr>
              <a:t>Assemble</a:t>
            </a:r>
            <a:r>
              <a:rPr lang="zh-CN" altLang="en-US" sz="2000" b="1" dirty="0"/>
              <a:t>）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zh-CN" altLang="en-US" sz="2000" b="1" dirty="0"/>
              <a:t>运行汇编后的程序（点击：</a:t>
            </a:r>
            <a:r>
              <a:rPr lang="en-US" altLang="zh-CN" sz="2000" b="1" dirty="0">
                <a:solidFill>
                  <a:srgbClr val="FF0000"/>
                </a:solidFill>
              </a:rPr>
              <a:t>Go</a:t>
            </a:r>
            <a:r>
              <a:rPr lang="zh-CN" altLang="en-US" sz="2000" b="1" dirty="0"/>
              <a:t>）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zh-CN" altLang="en-US" sz="2000" b="1" dirty="0"/>
              <a:t>观看数据段中的内容（地址</a:t>
            </a:r>
            <a:r>
              <a:rPr lang="en-US" altLang="zh-CN" sz="2000" b="1" dirty="0"/>
              <a:t>=0</a:t>
            </a:r>
            <a:r>
              <a:rPr lang="zh-CN" altLang="en-US" sz="2000" b="1" dirty="0"/>
              <a:t>）：</a:t>
            </a:r>
            <a:endParaRPr lang="en-US" altLang="zh-CN" sz="2000" b="1" dirty="0"/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endParaRPr lang="zh-CN" altLang="en-US" sz="2000" b="1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EB95B28-2511-41BD-B293-65998BA4DFF9}"/>
              </a:ext>
            </a:extLst>
          </p:cNvPr>
          <p:cNvCxnSpPr>
            <a:cxnSpLocks/>
          </p:cNvCxnSpPr>
          <p:nvPr/>
        </p:nvCxnSpPr>
        <p:spPr>
          <a:xfrm>
            <a:off x="3356975" y="3056351"/>
            <a:ext cx="745299" cy="22922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3E02DBB7-6F35-473C-B64F-0BB95C7F1A0D}"/>
              </a:ext>
            </a:extLst>
          </p:cNvPr>
          <p:cNvSpPr txBox="1"/>
          <p:nvPr/>
        </p:nvSpPr>
        <p:spPr>
          <a:xfrm>
            <a:off x="3102280" y="5801700"/>
            <a:ext cx="1390124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result=55=37h</a:t>
            </a:r>
            <a:endParaRPr lang="zh-CN" altLang="en-US" sz="14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4480A3-F4E5-4873-B14F-5E109CDCF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011" y="1714298"/>
            <a:ext cx="5192663" cy="24374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38624ED-B61F-4B02-B7D2-A7D4EA21F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530" y="4818510"/>
            <a:ext cx="2927500" cy="806491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5686E95-3055-45DF-901A-655560A957B0}"/>
              </a:ext>
            </a:extLst>
          </p:cNvPr>
          <p:cNvCxnSpPr>
            <a:cxnSpLocks/>
          </p:cNvCxnSpPr>
          <p:nvPr/>
        </p:nvCxnSpPr>
        <p:spPr>
          <a:xfrm>
            <a:off x="5079304" y="1478071"/>
            <a:ext cx="1081833" cy="17536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097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64395A-ACFB-4B6A-99A5-90CB8458B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85967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导出汇编后的机器码：</a:t>
            </a:r>
            <a:endParaRPr lang="en-US" altLang="zh-CN" sz="20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“</a:t>
            </a:r>
            <a:r>
              <a:rPr lang="en-US" altLang="zh-CN" sz="1600" b="1" dirty="0"/>
              <a:t>File</a:t>
            </a:r>
            <a:r>
              <a:rPr lang="zh-CN" altLang="en-US" sz="1600" b="1" dirty="0"/>
              <a:t>” </a:t>
            </a:r>
            <a:r>
              <a:rPr lang="en-US" altLang="zh-CN" sz="1600" b="1" dirty="0"/>
              <a:t>-&gt; </a:t>
            </a:r>
            <a:r>
              <a:rPr lang="zh-CN" altLang="en-US" sz="1600" b="1" dirty="0"/>
              <a:t>“</a:t>
            </a:r>
            <a:r>
              <a:rPr lang="en-US" altLang="zh-CN" sz="1600" b="1" dirty="0"/>
              <a:t>Dump Memory</a:t>
            </a:r>
            <a:r>
              <a:rPr lang="zh-CN" altLang="en-US" sz="1600" b="1" dirty="0"/>
              <a:t>”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保存为十六进制文本格式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保存到</a:t>
            </a:r>
            <a:r>
              <a:rPr lang="en-US" altLang="zh-CN" sz="1600" b="1" dirty="0" err="1">
                <a:solidFill>
                  <a:srgbClr val="FF0000"/>
                </a:solidFill>
              </a:rPr>
              <a:t>sum_mips.hex</a:t>
            </a:r>
            <a:r>
              <a:rPr lang="zh-CN" altLang="en-US" sz="1600" b="1" dirty="0"/>
              <a:t>文件中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E6D69C5-7D77-4B7F-BB45-8FB2D7CBA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36383"/>
            <a:ext cx="1079555" cy="192414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C0E381F-59F5-484E-8F20-FBC7AB408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540301"/>
            <a:ext cx="2927500" cy="1035103"/>
          </a:xfrm>
          <a:prstGeom prst="rect">
            <a:avLst/>
          </a:prstGeom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7DD0D48-70E3-41C6-A5A6-070501A66FF7}"/>
              </a:ext>
            </a:extLst>
          </p:cNvPr>
          <p:cNvCxnSpPr>
            <a:cxnSpLocks/>
          </p:cNvCxnSpPr>
          <p:nvPr/>
        </p:nvCxnSpPr>
        <p:spPr>
          <a:xfrm>
            <a:off x="4221271" y="1565753"/>
            <a:ext cx="1798530" cy="438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65181024-3CC5-436D-92C3-EF2294C09762}"/>
              </a:ext>
            </a:extLst>
          </p:cNvPr>
          <p:cNvCxnSpPr>
            <a:cxnSpLocks/>
          </p:cNvCxnSpPr>
          <p:nvPr/>
        </p:nvCxnSpPr>
        <p:spPr>
          <a:xfrm>
            <a:off x="4171167" y="2710116"/>
            <a:ext cx="3585439" cy="4088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57C6C11A-0792-4E23-8A11-9B69E4DB1DFA}"/>
              </a:ext>
            </a:extLst>
          </p:cNvPr>
          <p:cNvCxnSpPr/>
          <p:nvPr/>
        </p:nvCxnSpPr>
        <p:spPr>
          <a:xfrm>
            <a:off x="9569885" y="5348614"/>
            <a:ext cx="57619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76667377-B7EE-43C4-92D2-4260D0416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149" y="3689837"/>
            <a:ext cx="990651" cy="271794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E08869D-B0FF-F54A-4EF8-4397BC5418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6471" y="4219502"/>
            <a:ext cx="3313229" cy="2426590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716976B-B5D5-8240-DC33-E0505F69F3FA}"/>
              </a:ext>
            </a:extLst>
          </p:cNvPr>
          <p:cNvCxnSpPr>
            <a:cxnSpLocks/>
          </p:cNvCxnSpPr>
          <p:nvPr/>
        </p:nvCxnSpPr>
        <p:spPr>
          <a:xfrm>
            <a:off x="3237978" y="4008329"/>
            <a:ext cx="3473999" cy="18538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179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436F015-B8AF-80A2-A677-EE5031F5F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019" y="780992"/>
            <a:ext cx="6841781" cy="53959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0B6B376-1344-C411-9851-C385DF36A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469" y="2358092"/>
            <a:ext cx="1278022" cy="350636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8F726DE-9B2C-2231-580D-13974CC61D0F}"/>
              </a:ext>
            </a:extLst>
          </p:cNvPr>
          <p:cNvSpPr/>
          <p:nvPr/>
        </p:nvSpPr>
        <p:spPr>
          <a:xfrm>
            <a:off x="6313117" y="3429000"/>
            <a:ext cx="920663" cy="2648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345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8CE187-605F-40D4-9A80-0712E1DED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1294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4</a:t>
            </a:r>
            <a:r>
              <a:rPr lang="zh-CN" altLang="en-US" sz="2000" b="1" dirty="0"/>
              <a:t>）计算费波那契数列的</a:t>
            </a:r>
            <a:r>
              <a:rPr lang="en-US" altLang="zh-CN" sz="2000" b="1" dirty="0"/>
              <a:t>MIPS</a:t>
            </a:r>
            <a:r>
              <a:rPr lang="zh-CN" altLang="en-US" sz="2000" b="1" dirty="0"/>
              <a:t>汇编语言程序</a:t>
            </a:r>
            <a:endParaRPr lang="en-US" altLang="zh-CN" sz="20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斐波那契数列（</a:t>
            </a:r>
            <a:r>
              <a:rPr lang="en-US" altLang="zh-CN" sz="1400" b="1" dirty="0"/>
              <a:t>Fibonacci sequence</a:t>
            </a:r>
            <a:r>
              <a:rPr lang="zh-CN" altLang="en-US" sz="1400" b="1" dirty="0"/>
              <a:t>），又称黄金分割数列，指的是这样一个数列：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5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13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21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34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55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……</a:t>
            </a:r>
            <a:r>
              <a:rPr lang="zh-CN" altLang="en-US" sz="1400" b="1" dirty="0"/>
              <a:t>；在数学上，斐波那契数列通常以递推的方法定义：</a:t>
            </a:r>
            <a:r>
              <a:rPr lang="en-US" altLang="zh-CN" sz="1400" b="1" dirty="0"/>
              <a:t>F(0)=0</a:t>
            </a:r>
            <a:r>
              <a:rPr lang="zh-CN" altLang="en-US" sz="1400" b="1" dirty="0"/>
              <a:t>，</a:t>
            </a:r>
            <a:r>
              <a:rPr lang="en-US" altLang="zh-CN" sz="1400" b="1" dirty="0"/>
              <a:t>F(1)=1, F(n)=F(n - 1)+F(n - 2)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n ≥ 2</a:t>
            </a:r>
            <a:r>
              <a:rPr lang="zh-CN" altLang="en-US" sz="1400" b="1" dirty="0"/>
              <a:t>，</a:t>
            </a:r>
            <a:r>
              <a:rPr lang="en-US" altLang="zh-CN" sz="1400" b="1" dirty="0"/>
              <a:t>n ∈ N*</a:t>
            </a:r>
            <a:r>
              <a:rPr lang="zh-CN" altLang="en-US" sz="1400" b="1" dirty="0"/>
              <a:t>）。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计算</a:t>
            </a:r>
            <a:r>
              <a:rPr lang="en-US" altLang="zh-CN" sz="1400" b="1" dirty="0"/>
              <a:t>n+1</a:t>
            </a:r>
            <a:r>
              <a:rPr lang="zh-CN" altLang="en-US" sz="1400" b="1" dirty="0"/>
              <a:t>个费波那契数列的程序如下（</a:t>
            </a:r>
            <a:r>
              <a:rPr lang="en-US" altLang="zh-CN" sz="1400" b="1" dirty="0">
                <a:solidFill>
                  <a:srgbClr val="FF0000"/>
                </a:solidFill>
              </a:rPr>
              <a:t>fib_mips.asm</a:t>
            </a:r>
            <a:r>
              <a:rPr lang="zh-CN" altLang="en-US" sz="1400" b="1" dirty="0"/>
              <a:t>，位于</a:t>
            </a:r>
            <a:r>
              <a:rPr lang="en-US" altLang="zh-CN" sz="1400" b="1" dirty="0"/>
              <a:t>\</a:t>
            </a:r>
            <a:r>
              <a:rPr lang="en-US" altLang="zh-CN" sz="1400" b="1" dirty="0" err="1"/>
              <a:t>mips</a:t>
            </a:r>
            <a:r>
              <a:rPr lang="zh-CN" altLang="en-US" sz="1400" b="1" dirty="0"/>
              <a:t>目录中），</a:t>
            </a:r>
            <a:r>
              <a:rPr lang="en-US" altLang="zh-CN" sz="1400" b="1" dirty="0"/>
              <a:t>n</a:t>
            </a:r>
            <a:r>
              <a:rPr lang="zh-CN" altLang="en-US" sz="1400" b="1" dirty="0"/>
              <a:t>在程序中设置，计算好的费波那契数列存放在数据存储器地址为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…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4*n</a:t>
            </a:r>
            <a:r>
              <a:rPr lang="zh-CN" altLang="en-US" sz="1400" b="1" dirty="0"/>
              <a:t>的存储单元中。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在</a:t>
            </a:r>
            <a:r>
              <a:rPr lang="en-US" altLang="zh-CN" sz="1400" b="1" dirty="0"/>
              <a:t>MARS 4.5</a:t>
            </a:r>
            <a:r>
              <a:rPr lang="zh-CN" altLang="en-US" sz="1400" b="1" dirty="0"/>
              <a:t>汇编仿真器中运行该程序，并将该程序的机器码保存到</a:t>
            </a:r>
            <a:r>
              <a:rPr lang="en-US" altLang="zh-CN" sz="1400" b="1" dirty="0" err="1">
                <a:solidFill>
                  <a:srgbClr val="FF0000"/>
                </a:solidFill>
              </a:rPr>
              <a:t>fib_mips.hex</a:t>
            </a:r>
            <a:r>
              <a:rPr lang="zh-CN" altLang="en-US" sz="1400" b="1" dirty="0"/>
              <a:t>文件中。</a:t>
            </a:r>
            <a:endParaRPr lang="en-US" altLang="zh-CN" sz="14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A21368A-463B-1CF7-6681-D41D3A46E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743" y="2885336"/>
            <a:ext cx="4330355" cy="298594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C960961-9FF3-2A18-ED5A-504B2FF5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2400" y="2844346"/>
            <a:ext cx="640660" cy="291856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14A0746-6BDA-EFC2-DC02-A9DA921C1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92142"/>
            <a:ext cx="12192000" cy="28661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4994FE1-1B0A-2EBB-8483-DD33F44FE9F1}"/>
              </a:ext>
            </a:extLst>
          </p:cNvPr>
          <p:cNvSpPr txBox="1"/>
          <p:nvPr/>
        </p:nvSpPr>
        <p:spPr>
          <a:xfrm>
            <a:off x="6231698" y="5871281"/>
            <a:ext cx="110799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运算结果</a:t>
            </a:r>
          </a:p>
        </p:txBody>
      </p:sp>
    </p:spTree>
    <p:extLst>
      <p:ext uri="{BB962C8B-B14F-4D97-AF65-F5344CB8AC3E}">
        <p14:creationId xmlns:p14="http://schemas.microsoft.com/office/powerpoint/2010/main" val="1279371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38C49B7-2D20-E912-38A6-B8DCCAFA8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216" y="236082"/>
            <a:ext cx="9403587" cy="648413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315920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8B12C4-1BB7-1381-0B19-C99115921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7111"/>
            <a:ext cx="10515600" cy="4351338"/>
          </a:xfrm>
        </p:spPr>
        <p:txBody>
          <a:bodyPr/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5</a:t>
            </a:r>
            <a:r>
              <a:rPr lang="zh-CN" altLang="en-US" sz="2000" b="1" dirty="0"/>
              <a:t>）要求</a:t>
            </a:r>
            <a:endParaRPr lang="en-US" altLang="zh-CN" sz="2000" b="1" dirty="0"/>
          </a:p>
          <a:p>
            <a:endParaRPr lang="en-US" altLang="zh-CN" sz="2000" b="1" dirty="0"/>
          </a:p>
          <a:p>
            <a:pPr lvl="1"/>
            <a:r>
              <a:rPr lang="zh-CN" altLang="en-US" sz="1800" b="1" dirty="0"/>
              <a:t>请同学们修改“</a:t>
            </a:r>
            <a:r>
              <a:rPr lang="en-US" altLang="zh-CN" sz="1800" b="1" dirty="0">
                <a:solidFill>
                  <a:srgbClr val="FF0000"/>
                </a:solidFill>
              </a:rPr>
              <a:t>sum_mips.asm</a:t>
            </a:r>
            <a:r>
              <a:rPr lang="zh-CN" altLang="en-US" sz="1800" b="1" dirty="0"/>
              <a:t>”程序，计算</a:t>
            </a:r>
            <a:r>
              <a:rPr lang="en-US" altLang="zh-CN" sz="1800" b="1" dirty="0"/>
              <a:t>1+2+3+……+100=5050=</a:t>
            </a:r>
            <a:r>
              <a:rPr lang="en-US" altLang="zh-CN" sz="1800" b="1" dirty="0">
                <a:solidFill>
                  <a:srgbClr val="FF0000"/>
                </a:solidFill>
              </a:rPr>
              <a:t>13bah</a:t>
            </a:r>
            <a:r>
              <a:rPr lang="zh-CN" altLang="en-US" sz="1800" b="1" dirty="0"/>
              <a:t>，然后在</a:t>
            </a:r>
            <a:r>
              <a:rPr lang="en-US" altLang="zh-CN" sz="1800" b="1" dirty="0"/>
              <a:t>MARS 4.5</a:t>
            </a:r>
            <a:r>
              <a:rPr lang="zh-CN" altLang="en-US" sz="1800" b="1" dirty="0"/>
              <a:t>汇编仿真器中运行，并将该程序的机器码保存到</a:t>
            </a:r>
            <a:r>
              <a:rPr lang="en-US" altLang="zh-CN" sz="1800" b="1" dirty="0">
                <a:solidFill>
                  <a:srgbClr val="FF0000"/>
                </a:solidFill>
              </a:rPr>
              <a:t>sum100_mips.hex</a:t>
            </a:r>
            <a:r>
              <a:rPr lang="zh-CN" altLang="en-US" sz="1800" b="1" dirty="0"/>
              <a:t>文件中。</a:t>
            </a:r>
            <a:endParaRPr lang="en-US" altLang="zh-CN" sz="1800" b="1" dirty="0"/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7454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0965CB8A-1B8E-473A-BD95-DD50847AEC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313861"/>
              </p:ext>
            </p:extLst>
          </p:nvPr>
        </p:nvGraphicFramePr>
        <p:xfrm>
          <a:off x="1502079" y="468278"/>
          <a:ext cx="870036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663">
                  <a:extLst>
                    <a:ext uri="{9D8B030D-6E8A-4147-A177-3AD203B41FA5}">
                      <a16:colId xmlns:a16="http://schemas.microsoft.com/office/drawing/2014/main" val="2793194881"/>
                    </a:ext>
                  </a:extLst>
                </a:gridCol>
                <a:gridCol w="1387177">
                  <a:extLst>
                    <a:ext uri="{9D8B030D-6E8A-4147-A177-3AD203B41FA5}">
                      <a16:colId xmlns:a16="http://schemas.microsoft.com/office/drawing/2014/main" val="1042304181"/>
                    </a:ext>
                  </a:extLst>
                </a:gridCol>
                <a:gridCol w="3833950">
                  <a:extLst>
                    <a:ext uri="{9D8B030D-6E8A-4147-A177-3AD203B41FA5}">
                      <a16:colId xmlns:a16="http://schemas.microsoft.com/office/drawing/2014/main" val="1446485596"/>
                    </a:ext>
                  </a:extLst>
                </a:gridCol>
                <a:gridCol w="2939579">
                  <a:extLst>
                    <a:ext uri="{9D8B030D-6E8A-4147-A177-3AD203B41FA5}">
                      <a16:colId xmlns:a16="http://schemas.microsoft.com/office/drawing/2014/main" val="3025208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chemeClr val="bg1"/>
                          </a:solidFill>
                        </a:rPr>
                        <a:t>序号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bg1"/>
                          </a:solidFill>
                        </a:rPr>
                        <a:t>MIPS</a:t>
                      </a:r>
                      <a:r>
                        <a:rPr lang="zh-CN" altLang="en-US" sz="1000" b="1" dirty="0">
                          <a:solidFill>
                            <a:schemeClr val="bg1"/>
                          </a:solidFill>
                        </a:rPr>
                        <a:t>指令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bg1"/>
                          </a:solidFill>
                        </a:rPr>
                        <a:t>RTL</a:t>
                      </a:r>
                      <a:r>
                        <a:rPr lang="zh-CN" altLang="en-US" sz="1000" b="1" dirty="0">
                          <a:solidFill>
                            <a:schemeClr val="bg1"/>
                          </a:solidFill>
                        </a:rPr>
                        <a:t>描述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chemeClr val="bg1"/>
                          </a:solidFill>
                        </a:rPr>
                        <a:t>功能说明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9501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addu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,$rt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+ R[rt]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无符号寄存器加法指令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9272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addiu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$rt,$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rs,imm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R[rt] &lt;- 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+ 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SignExt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imm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无符号立即数加法指令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2822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and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,$rt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&amp; R[rt]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逻辑与指令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0921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andi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$rt,$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rs,imm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R[rt] &lt;- 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&amp; {16</a:t>
                      </a: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个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0, 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imm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}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立即数逻辑与指令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1330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sll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rt,imm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R[rt] &lt;&lt; 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shamt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逻辑左移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7673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srl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rt,imm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R[rt] &gt;&gt;&gt; 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shamt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逻辑左移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8630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sra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rt,imm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R[rt] &gt;&gt; 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shamt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逻辑左移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5642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sub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,$rt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- R[rt]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寄存器减法指令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588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or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,$rt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| R[rt]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逻辑或指令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8275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ori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$rt,$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rs,imm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R[rt] &lt;- 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| {16</a:t>
                      </a: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个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0, 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imm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}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立即数逻辑或指令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6485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nor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,$rt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!(R[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| R[rt])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逻辑或非指令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0915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sltu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,$rt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(R[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 R[rt]) ? 1:0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小于置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指令，无符号数比较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421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slti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$rt,$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rs,imm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(R[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 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SignExt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imm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)) ? 1:0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小于置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指令，立即数比较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9187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j address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PC &lt;-  {(PC+4)</a:t>
                      </a:r>
                      <a:r>
                        <a:rPr lang="en-US" altLang="zh-CN" sz="1000" b="1" baseline="-25000" dirty="0">
                          <a:solidFill>
                            <a:schemeClr val="tx1"/>
                          </a:solidFill>
                        </a:rPr>
                        <a:t>31:28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 address&lt;&lt;2} 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无条件分支指令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2237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jal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address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R[31] &lt;- PC+4       PC &lt;-  {(PC+4)</a:t>
                      </a:r>
                      <a:r>
                        <a:rPr lang="en-US" altLang="zh-CN" sz="1000" b="1" baseline="-25000" dirty="0">
                          <a:solidFill>
                            <a:schemeClr val="tx1"/>
                          </a:solidFill>
                        </a:rPr>
                        <a:t>31:28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 address&lt;&lt;2} 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子程序调用指令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487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jr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PC &lt;- R[$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寄存器跳转指令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3625450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94BE5201-FD43-454D-AD9C-AB36977823DA}"/>
              </a:ext>
            </a:extLst>
          </p:cNvPr>
          <p:cNvSpPr txBox="1"/>
          <p:nvPr/>
        </p:nvSpPr>
        <p:spPr>
          <a:xfrm>
            <a:off x="4605826" y="98946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基础指令（</a:t>
            </a:r>
            <a:r>
              <a:rPr lang="en-US" altLang="zh-CN" b="1" dirty="0"/>
              <a:t>16</a:t>
            </a:r>
            <a:r>
              <a:rPr lang="zh-CN" altLang="en-US" b="1" dirty="0"/>
              <a:t>条）</a:t>
            </a:r>
          </a:p>
        </p:txBody>
      </p:sp>
    </p:spTree>
    <p:extLst>
      <p:ext uri="{BB962C8B-B14F-4D97-AF65-F5344CB8AC3E}">
        <p14:creationId xmlns:p14="http://schemas.microsoft.com/office/powerpoint/2010/main" val="1223844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A5EC61-D6E4-4052-9ECE-226C58512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/>
              <a:t>3</a:t>
            </a:r>
            <a:r>
              <a:rPr lang="zh-CN" altLang="en-US" b="1" dirty="0"/>
              <a:t>、</a:t>
            </a:r>
            <a:r>
              <a:rPr lang="en-US" altLang="zh-CN" b="1" dirty="0"/>
              <a:t>RISC-V</a:t>
            </a:r>
            <a:r>
              <a:rPr lang="zh-CN" altLang="en-US" b="1" dirty="0"/>
              <a:t>汇编语言程序的运行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8CE187-605F-40D4-9A80-0712E1DED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）运行</a:t>
            </a:r>
            <a:r>
              <a:rPr lang="en-US" altLang="zh-CN" sz="2000" b="1" dirty="0"/>
              <a:t>RISC-V</a:t>
            </a:r>
            <a:r>
              <a:rPr lang="zh-CN" altLang="en-US" sz="2000" b="1" dirty="0"/>
              <a:t>汇编仿真器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运行</a:t>
            </a:r>
            <a:r>
              <a:rPr lang="en-US" altLang="zh-CN" sz="1600" b="1" dirty="0"/>
              <a:t>RISC-V</a:t>
            </a:r>
            <a:r>
              <a:rPr lang="zh-CN" altLang="en-US" sz="1600" b="1" dirty="0"/>
              <a:t>汇编仿真器</a:t>
            </a:r>
            <a:r>
              <a:rPr lang="en-US" altLang="zh-CN" sz="1600" b="1" dirty="0">
                <a:solidFill>
                  <a:srgbClr val="FF0000"/>
                </a:solidFill>
              </a:rPr>
              <a:t>rars1_5.jar</a:t>
            </a:r>
            <a:r>
              <a:rPr lang="zh-CN" altLang="en-US" sz="1600" b="1" dirty="0"/>
              <a:t>（位于</a:t>
            </a:r>
            <a:r>
              <a:rPr lang="en-US" altLang="zh-CN" sz="1600" b="1" dirty="0"/>
              <a:t>\</a:t>
            </a:r>
            <a:r>
              <a:rPr lang="en-US" altLang="zh-CN" sz="1600" b="1" dirty="0" err="1"/>
              <a:t>riscv</a:t>
            </a:r>
            <a:r>
              <a:rPr lang="zh-CN" altLang="en-US" sz="1600" b="1" dirty="0"/>
              <a:t>目录中）</a:t>
            </a:r>
            <a:endParaRPr lang="en-US" altLang="zh-CN" sz="1600" b="1" dirty="0"/>
          </a:p>
          <a:p>
            <a:pPr lvl="2"/>
            <a:endParaRPr lang="en-US" altLang="zh-CN" sz="1600" b="1" dirty="0"/>
          </a:p>
          <a:p>
            <a:pPr lvl="2"/>
            <a:r>
              <a:rPr lang="zh-CN" altLang="en-US" sz="1600" b="1" dirty="0"/>
              <a:t>打开“命令提示符”，执行：</a:t>
            </a:r>
            <a:endParaRPr lang="en-US" altLang="zh-CN" sz="1600" b="1" dirty="0"/>
          </a:p>
          <a:p>
            <a:pPr lvl="2"/>
            <a:r>
              <a:rPr lang="en-US" altLang="zh-CN" sz="1600" b="1" dirty="0">
                <a:solidFill>
                  <a:srgbClr val="FF0000"/>
                </a:solidFill>
              </a:rPr>
              <a:t>cd D:\</a:t>
            </a:r>
          </a:p>
          <a:p>
            <a:pPr lvl="2"/>
            <a:r>
              <a:rPr lang="en-US" altLang="zh-CN" sz="1600" b="1" dirty="0">
                <a:solidFill>
                  <a:srgbClr val="FF0000"/>
                </a:solidFill>
              </a:rPr>
              <a:t>cd \</a:t>
            </a:r>
            <a:r>
              <a:rPr lang="en-US" altLang="zh-CN" sz="1600" b="1" dirty="0" err="1">
                <a:solidFill>
                  <a:srgbClr val="FF0000"/>
                </a:solidFill>
              </a:rPr>
              <a:t>riscv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lvl="2"/>
            <a:r>
              <a:rPr lang="en-US" altLang="zh-CN" sz="1600" b="1" dirty="0">
                <a:solidFill>
                  <a:srgbClr val="FF0000"/>
                </a:solidFill>
              </a:rPr>
              <a:t>java -jar rars1_5.jar</a:t>
            </a:r>
            <a:endParaRPr lang="zh-CN" altLang="en-US" sz="800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F8BB96-D335-406C-8134-7EF0DDB52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656" y="4904041"/>
            <a:ext cx="3352972" cy="181619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6F78362-9D4B-47D8-A736-39DC37D03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9395" y="5035483"/>
            <a:ext cx="2269469" cy="1457391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6E9D5440-4B19-BD87-E277-288FDA9E5CCF}"/>
              </a:ext>
            </a:extLst>
          </p:cNvPr>
          <p:cNvCxnSpPr/>
          <p:nvPr/>
        </p:nvCxnSpPr>
        <p:spPr>
          <a:xfrm>
            <a:off x="3876805" y="3626285"/>
            <a:ext cx="1212851" cy="10772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422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97828E-A64C-41D6-97F9-389ECBECE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8402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zh-CN" sz="1800" b="1" dirty="0"/>
              <a:t>RISC-V</a:t>
            </a:r>
            <a:r>
              <a:rPr lang="zh-CN" altLang="en-US" sz="1800" b="1" dirty="0"/>
              <a:t>的寄存器：</a:t>
            </a:r>
            <a:r>
              <a:rPr lang="en-US" altLang="zh-CN" sz="1800" b="1" dirty="0"/>
              <a:t>32</a:t>
            </a:r>
            <a:r>
              <a:rPr lang="zh-CN" altLang="en-US" sz="1800" b="1" dirty="0"/>
              <a:t>个寄存器，以及</a:t>
            </a:r>
            <a:r>
              <a:rPr lang="en-US" altLang="zh-CN" sz="1800" b="1" dirty="0"/>
              <a:t>pc</a:t>
            </a:r>
            <a:r>
              <a:rPr lang="zh-CN" altLang="en-US" sz="1800" b="1" dirty="0"/>
              <a:t>，均为</a:t>
            </a:r>
            <a:r>
              <a:rPr lang="en-US" altLang="zh-CN" sz="1800" b="1" dirty="0"/>
              <a:t>32</a:t>
            </a:r>
            <a:r>
              <a:rPr lang="zh-CN" altLang="en-US" sz="1800" b="1" dirty="0"/>
              <a:t>位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C2AF69-DA90-440F-8F4B-A7F5D37C5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876" y="324570"/>
            <a:ext cx="3301932" cy="63056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5FF0449-CDBB-44E5-9241-E61E5CB94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68" y="3169157"/>
            <a:ext cx="5740346" cy="2854824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5248859-F4DB-46AB-9EDD-723658D39205}"/>
              </a:ext>
            </a:extLst>
          </p:cNvPr>
          <p:cNvCxnSpPr>
            <a:cxnSpLocks/>
          </p:cNvCxnSpPr>
          <p:nvPr/>
        </p:nvCxnSpPr>
        <p:spPr>
          <a:xfrm>
            <a:off x="5073041" y="839244"/>
            <a:ext cx="2962406" cy="56116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CC78176-2A51-4611-AC22-41B37A6B61DA}"/>
              </a:ext>
            </a:extLst>
          </p:cNvPr>
          <p:cNvCxnSpPr>
            <a:cxnSpLocks/>
          </p:cNvCxnSpPr>
          <p:nvPr/>
        </p:nvCxnSpPr>
        <p:spPr>
          <a:xfrm>
            <a:off x="3394553" y="895611"/>
            <a:ext cx="4546948" cy="20879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C2C9F7D-2CC0-4FAB-8249-F10A0071AA1C}"/>
              </a:ext>
            </a:extLst>
          </p:cNvPr>
          <p:cNvCxnSpPr/>
          <p:nvPr/>
        </p:nvCxnSpPr>
        <p:spPr>
          <a:xfrm flipH="1">
            <a:off x="2555310" y="944550"/>
            <a:ext cx="613775" cy="20390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848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34D77C-9483-4342-95DE-24FC162BE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241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5C8A9A-4CA1-4AEA-A6D2-332572546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4528"/>
            <a:ext cx="10708178" cy="5406490"/>
          </a:xfrm>
        </p:spPr>
        <p:txBody>
          <a:bodyPr>
            <a:noAutofit/>
          </a:bodyPr>
          <a:lstStyle/>
          <a:p>
            <a:pPr marL="321750" indent="-285750">
              <a:lnSpc>
                <a:spcPct val="120000"/>
              </a:lnSpc>
              <a:spcBef>
                <a:spcPts val="0"/>
              </a:spcBef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第一部分：验证实验 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00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针对下述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X86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MIPS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RISC-V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以及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ARMv7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等四种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架构，给定代码，在各自编译环境下运行，并进行结果验证。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06475" lvl="4" indent="-285750">
              <a:lnSpc>
                <a:spcPct val="160000"/>
              </a:lnSpc>
              <a:spcBef>
                <a:spcPts val="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Intel x86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汇编语言程序的运行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06475" lvl="4" indent="-285750">
              <a:lnSpc>
                <a:spcPct val="160000"/>
              </a:lnSpc>
              <a:spcBef>
                <a:spcPts val="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MIPS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汇编语言程序的运行</a:t>
            </a:r>
          </a:p>
          <a:p>
            <a:pPr marL="1006475" lvl="4" indent="-285750">
              <a:lnSpc>
                <a:spcPct val="160000"/>
              </a:lnSpc>
              <a:spcBef>
                <a:spcPts val="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RISC-V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汇编语言程序的运行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06475" lvl="4" indent="-285750">
              <a:lnSpc>
                <a:spcPct val="160000"/>
              </a:lnSpc>
              <a:spcBef>
                <a:spcPts val="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ARMv7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汇编语言程序的运行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21750" indent="-285750">
              <a:lnSpc>
                <a:spcPct val="120000"/>
              </a:lnSpc>
              <a:spcBef>
                <a:spcPts val="0"/>
              </a:spcBef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第二部分：设计实验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00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针对下述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X86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MIPS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RISC-V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三种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架构，参考和学习各自的指令系统，完成编程任务以及验证工作。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07550" lvl="3" indent="-285750">
              <a:lnSpc>
                <a:spcPct val="160000"/>
              </a:lnSpc>
              <a:spcBef>
                <a:spcPts val="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MIPS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汇编语言程序设计（排序程序）</a:t>
            </a:r>
          </a:p>
          <a:p>
            <a:pPr marL="1007550" lvl="3" indent="-285750">
              <a:lnSpc>
                <a:spcPct val="160000"/>
              </a:lnSpc>
              <a:spcBef>
                <a:spcPts val="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RISC-V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汇编语言程序设计（排序程序）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07550" lvl="3" indent="-285750">
              <a:lnSpc>
                <a:spcPct val="160000"/>
              </a:lnSpc>
              <a:spcBef>
                <a:spcPts val="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Intel x86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汇编语言程序设计（排序程序）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00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00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D48DBB8D-F049-43D3-B418-2A34DF797544}"/>
              </a:ext>
            </a:extLst>
          </p:cNvPr>
          <p:cNvSpPr txBox="1">
            <a:spLocks/>
          </p:cNvSpPr>
          <p:nvPr/>
        </p:nvSpPr>
        <p:spPr>
          <a:xfrm>
            <a:off x="4754149" y="1587056"/>
            <a:ext cx="10515600" cy="4902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+mj-lt"/>
              <a:buAutoNum type="arabicPeriod"/>
            </a:pPr>
            <a:endParaRPr lang="en-US" altLang="zh-CN" sz="1200" b="1" dirty="0"/>
          </a:p>
          <a:p>
            <a:pPr lvl="1">
              <a:buFont typeface="+mj-lt"/>
              <a:buAutoNum type="arabicPeriod"/>
            </a:pPr>
            <a:endParaRPr lang="en-US" altLang="zh-CN" sz="1200" b="1" dirty="0"/>
          </a:p>
          <a:p>
            <a:pPr lvl="1">
              <a:buFont typeface="+mj-ea"/>
              <a:buAutoNum type="arabicPeriod"/>
            </a:pP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4272779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5CE381-85BE-4CDC-B080-FE9C66677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9344"/>
            <a:ext cx="10515600" cy="5607620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000" b="1" dirty="0"/>
              <a:t>RISC-V</a:t>
            </a:r>
            <a:r>
              <a:rPr lang="zh-CN" altLang="en-US" sz="2000" b="1" dirty="0"/>
              <a:t>核心指令集</a:t>
            </a:r>
            <a:r>
              <a:rPr lang="en-US" altLang="zh-CN" sz="2000" b="1" dirty="0"/>
              <a:t>RV32I</a:t>
            </a:r>
            <a:r>
              <a:rPr lang="zh-CN" altLang="en-US" sz="2000" b="1" dirty="0"/>
              <a:t>（共</a:t>
            </a:r>
            <a:r>
              <a:rPr lang="en-US" altLang="zh-CN" sz="2000" b="1" dirty="0"/>
              <a:t>47</a:t>
            </a:r>
            <a:r>
              <a:rPr lang="zh-CN" altLang="en-US" sz="2000" b="1" dirty="0"/>
              <a:t>条指令）中最常用的</a:t>
            </a:r>
            <a:r>
              <a:rPr lang="en-US" altLang="zh-CN" sz="2000" b="1" dirty="0">
                <a:solidFill>
                  <a:srgbClr val="FF0000"/>
                </a:solidFill>
              </a:rPr>
              <a:t>9</a:t>
            </a:r>
            <a:r>
              <a:rPr lang="zh-CN" altLang="en-US" sz="2000" b="1" dirty="0">
                <a:solidFill>
                  <a:srgbClr val="FF0000"/>
                </a:solidFill>
              </a:rPr>
              <a:t>条指令</a:t>
            </a:r>
            <a:r>
              <a:rPr lang="zh-CN" altLang="en-US" sz="2000" b="1" dirty="0"/>
              <a:t>：</a:t>
            </a:r>
            <a:endParaRPr lang="en-US" altLang="zh-CN" sz="2000" b="1" dirty="0"/>
          </a:p>
          <a:p>
            <a:pPr marL="800100" lvl="1" indent="-342900">
              <a:buFont typeface="+mj-ea"/>
              <a:buAutoNum type="circleNumDbPlain"/>
            </a:pPr>
            <a:endParaRPr lang="en-US" altLang="zh-CN" sz="1800" b="1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zh-CN" sz="1800" b="1" dirty="0"/>
              <a:t>add rd,rs1,rs2		</a:t>
            </a:r>
            <a:r>
              <a:rPr lang="zh-CN" altLang="en-US" sz="1800" b="1" dirty="0"/>
              <a:t>；</a:t>
            </a:r>
            <a:r>
              <a:rPr lang="en-US" altLang="zh-CN" sz="1800" b="1" dirty="0"/>
              <a:t>rs1+rs2-&gt;</a:t>
            </a:r>
            <a:r>
              <a:rPr lang="en-US" altLang="zh-CN" sz="1800" b="1" dirty="0" err="1"/>
              <a:t>rd</a:t>
            </a:r>
            <a:endParaRPr lang="en-US" altLang="zh-CN" sz="1800" b="1" dirty="0"/>
          </a:p>
          <a:p>
            <a:pPr marL="800100" lvl="1" indent="-342900">
              <a:buFont typeface="+mj-ea"/>
              <a:buAutoNum type="circleNumDbPlain"/>
            </a:pPr>
            <a:endParaRPr lang="en-US" altLang="zh-CN" sz="1800" b="1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zh-CN" sz="1800" b="1" dirty="0" err="1"/>
              <a:t>slt</a:t>
            </a:r>
            <a:r>
              <a:rPr lang="en-US" altLang="zh-CN" sz="1800" b="1" dirty="0"/>
              <a:t> rd,rs1,rs2		</a:t>
            </a:r>
            <a:r>
              <a:rPr lang="zh-CN" altLang="en-US" sz="1800" b="1" dirty="0"/>
              <a:t>；带符号数比较指令</a:t>
            </a:r>
            <a:r>
              <a:rPr lang="en-US" altLang="zh-CN" sz="1800" b="1" dirty="0"/>
              <a:t>  if rs1&lt;rs2       1-&gt;</a:t>
            </a:r>
            <a:r>
              <a:rPr lang="en-US" altLang="zh-CN" sz="1800" b="1" dirty="0" err="1"/>
              <a:t>rd</a:t>
            </a:r>
            <a:r>
              <a:rPr lang="en-US" altLang="zh-CN" sz="1800" b="1" dirty="0"/>
              <a:t>      else     0-&gt;</a:t>
            </a:r>
            <a:r>
              <a:rPr lang="en-US" altLang="zh-CN" sz="1800" b="1" dirty="0" err="1"/>
              <a:t>rd</a:t>
            </a:r>
            <a:endParaRPr lang="en-US" altLang="zh-CN" sz="1800" b="1" dirty="0"/>
          </a:p>
          <a:p>
            <a:pPr marL="800100" lvl="1" indent="-342900">
              <a:buFont typeface="+mj-ea"/>
              <a:buAutoNum type="circleNumDbPlain"/>
            </a:pPr>
            <a:endParaRPr lang="en-US" altLang="zh-CN" sz="1800" b="1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zh-CN" sz="1800" b="1" dirty="0" err="1"/>
              <a:t>sltu</a:t>
            </a:r>
            <a:r>
              <a:rPr lang="en-US" altLang="zh-CN" sz="1800" b="1" dirty="0"/>
              <a:t> rd,rs1,rs2		</a:t>
            </a:r>
            <a:r>
              <a:rPr lang="zh-CN" altLang="en-US" sz="1800" b="1" dirty="0"/>
              <a:t>；无符号数比较指令</a:t>
            </a:r>
            <a:r>
              <a:rPr lang="en-US" altLang="zh-CN" sz="1800" b="1" dirty="0"/>
              <a:t>  if rs1&lt;rs2       1-&gt;</a:t>
            </a:r>
            <a:r>
              <a:rPr lang="en-US" altLang="zh-CN" sz="1800" b="1" dirty="0" err="1"/>
              <a:t>rd</a:t>
            </a:r>
            <a:r>
              <a:rPr lang="en-US" altLang="zh-CN" sz="1800" b="1" dirty="0"/>
              <a:t>      else     0-&gt;</a:t>
            </a:r>
            <a:r>
              <a:rPr lang="en-US" altLang="zh-CN" sz="1800" b="1" dirty="0" err="1"/>
              <a:t>rd</a:t>
            </a:r>
            <a:endParaRPr lang="en-US" altLang="zh-CN" sz="1800" b="1" dirty="0"/>
          </a:p>
          <a:p>
            <a:pPr marL="800100" lvl="1" indent="-342900">
              <a:buFont typeface="+mj-ea"/>
              <a:buAutoNum type="circleNumDbPlain"/>
            </a:pPr>
            <a:endParaRPr lang="en-US" altLang="zh-CN" sz="1800" b="1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zh-CN" sz="1800" b="1" dirty="0" err="1"/>
              <a:t>ori</a:t>
            </a:r>
            <a:r>
              <a:rPr lang="en-US" altLang="zh-CN" sz="1800" b="1" dirty="0"/>
              <a:t> rd,rs1,imm12		</a:t>
            </a:r>
            <a:r>
              <a:rPr lang="zh-CN" altLang="en-US" sz="1800" b="1" dirty="0"/>
              <a:t>；</a:t>
            </a:r>
            <a:r>
              <a:rPr lang="en-US" altLang="zh-CN" sz="1800" b="1" dirty="0"/>
              <a:t>rs1 </a:t>
            </a:r>
            <a:r>
              <a:rPr lang="zh-CN" altLang="en-US" sz="1800" b="1" dirty="0"/>
              <a:t>或 </a:t>
            </a:r>
            <a:r>
              <a:rPr lang="en-US" altLang="zh-CN" sz="1800" b="1" dirty="0"/>
              <a:t>imm12 -&gt; </a:t>
            </a:r>
            <a:r>
              <a:rPr lang="en-US" altLang="zh-CN" sz="1800" b="1" dirty="0" err="1"/>
              <a:t>rd</a:t>
            </a:r>
            <a:endParaRPr lang="en-US" altLang="zh-CN" sz="1800" b="1" dirty="0"/>
          </a:p>
          <a:p>
            <a:pPr marL="800100" lvl="1" indent="-342900">
              <a:buFont typeface="+mj-ea"/>
              <a:buAutoNum type="circleNumDbPlain"/>
            </a:pPr>
            <a:endParaRPr lang="en-US" altLang="zh-CN" sz="1800" b="1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zh-CN" sz="1800" b="1" dirty="0" err="1"/>
              <a:t>lw</a:t>
            </a:r>
            <a:r>
              <a:rPr lang="en-US" altLang="zh-CN" sz="1800" b="1" dirty="0"/>
              <a:t> </a:t>
            </a:r>
            <a:r>
              <a:rPr lang="en-US" altLang="zh-CN" sz="1800" b="1" dirty="0" err="1"/>
              <a:t>rd</a:t>
            </a:r>
            <a:r>
              <a:rPr lang="en-US" altLang="zh-CN" sz="1800" b="1" dirty="0"/>
              <a:t> rs1,imm12		</a:t>
            </a:r>
            <a:r>
              <a:rPr lang="zh-CN" altLang="en-US" sz="1800" b="1" dirty="0"/>
              <a:t>；</a:t>
            </a:r>
            <a:r>
              <a:rPr lang="en-US" altLang="zh-CN" sz="1800" b="1" dirty="0"/>
              <a:t>M[rs1+imm12] -&gt; </a:t>
            </a:r>
            <a:r>
              <a:rPr lang="en-US" altLang="zh-CN" sz="1800" b="1" dirty="0" err="1"/>
              <a:t>rd</a:t>
            </a:r>
            <a:endParaRPr lang="en-US" altLang="zh-CN" sz="1800" b="1" dirty="0"/>
          </a:p>
          <a:p>
            <a:pPr marL="800100" lvl="1" indent="-342900">
              <a:buFont typeface="+mj-ea"/>
              <a:buAutoNum type="circleNumDbPlain"/>
            </a:pPr>
            <a:endParaRPr lang="en-US" altLang="zh-CN" sz="1800" b="1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zh-CN" sz="1800" b="1" dirty="0" err="1"/>
              <a:t>lui</a:t>
            </a:r>
            <a:r>
              <a:rPr lang="en-US" altLang="zh-CN" sz="1800" b="1" dirty="0"/>
              <a:t> rd,imm20		</a:t>
            </a:r>
            <a:r>
              <a:rPr lang="zh-CN" altLang="en-US" sz="1800" b="1" dirty="0"/>
              <a:t>；</a:t>
            </a:r>
            <a:r>
              <a:rPr lang="en-US" altLang="zh-CN" sz="1800" b="1" dirty="0"/>
              <a:t>imm20 -&gt; </a:t>
            </a:r>
            <a:r>
              <a:rPr lang="en-US" altLang="zh-CN" sz="1800" b="1" dirty="0" err="1"/>
              <a:t>rd</a:t>
            </a:r>
            <a:endParaRPr lang="en-US" altLang="zh-CN" sz="1800" b="1" dirty="0"/>
          </a:p>
          <a:p>
            <a:pPr marL="800100" lvl="1" indent="-342900">
              <a:buFont typeface="+mj-ea"/>
              <a:buAutoNum type="circleNumDbPlain"/>
            </a:pPr>
            <a:endParaRPr lang="en-US" altLang="zh-CN" sz="1800" b="1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zh-CN" sz="1800" b="1" dirty="0" err="1"/>
              <a:t>sw</a:t>
            </a:r>
            <a:r>
              <a:rPr lang="en-US" altLang="zh-CN" sz="1800" b="1" dirty="0"/>
              <a:t> rs2,rs1,imm12		</a:t>
            </a:r>
            <a:r>
              <a:rPr lang="zh-CN" altLang="en-US" sz="1800" b="1" dirty="0"/>
              <a:t>；</a:t>
            </a:r>
            <a:r>
              <a:rPr lang="en-US" altLang="zh-CN" sz="1800" b="1" dirty="0"/>
              <a:t>rs2 -&gt; M[rs1+imm12]</a:t>
            </a:r>
          </a:p>
          <a:p>
            <a:pPr marL="800100" lvl="1" indent="-342900">
              <a:buFont typeface="+mj-ea"/>
              <a:buAutoNum type="circleNumDbPlain"/>
            </a:pPr>
            <a:endParaRPr lang="en-US" altLang="zh-CN" sz="1800" b="1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zh-CN" sz="1800" b="1" dirty="0" err="1"/>
              <a:t>beq</a:t>
            </a:r>
            <a:r>
              <a:rPr lang="en-US" altLang="zh-CN" sz="1800" b="1" dirty="0"/>
              <a:t> rs1,rs2,imm12		</a:t>
            </a:r>
            <a:r>
              <a:rPr lang="zh-CN" altLang="en-US" sz="1800" b="1" dirty="0"/>
              <a:t>；</a:t>
            </a:r>
            <a:r>
              <a:rPr lang="en-US" altLang="zh-CN" sz="1800" b="1" dirty="0"/>
              <a:t>if rs1=rs2     then     </a:t>
            </a:r>
            <a:r>
              <a:rPr lang="en-US" altLang="zh-CN" sz="1800" b="1" dirty="0" err="1"/>
              <a:t>goto</a:t>
            </a:r>
            <a:r>
              <a:rPr lang="en-US" altLang="zh-CN" sz="1800" b="1" dirty="0"/>
              <a:t> imm12</a:t>
            </a:r>
          </a:p>
          <a:p>
            <a:pPr marL="800100" lvl="1" indent="-342900">
              <a:buFont typeface="+mj-ea"/>
              <a:buAutoNum type="circleNumDbPlain"/>
            </a:pPr>
            <a:endParaRPr lang="en-US" altLang="zh-CN" sz="1800" b="1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zh-CN" sz="1800" b="1" dirty="0" err="1"/>
              <a:t>jal</a:t>
            </a:r>
            <a:r>
              <a:rPr lang="en-US" altLang="zh-CN" sz="1800" b="1" dirty="0"/>
              <a:t> rd,imm20		</a:t>
            </a:r>
            <a:r>
              <a:rPr lang="zh-CN" altLang="en-US" sz="1800" b="1" dirty="0"/>
              <a:t>；</a:t>
            </a:r>
            <a:r>
              <a:rPr lang="en-US" altLang="zh-CN" sz="1800" b="1" dirty="0" err="1"/>
              <a:t>goto</a:t>
            </a:r>
            <a:r>
              <a:rPr lang="en-US" altLang="zh-CN" sz="1800" b="1" dirty="0"/>
              <a:t> imm20</a:t>
            </a:r>
          </a:p>
          <a:p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552310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C28B16-3DBE-4B7E-8583-4A1859FF7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2860"/>
            <a:ext cx="10515600" cy="5504103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）</a:t>
            </a:r>
            <a:r>
              <a:rPr lang="en-US" altLang="zh-CN" sz="2000" b="1" dirty="0"/>
              <a:t>RISC-V</a:t>
            </a:r>
            <a:r>
              <a:rPr lang="zh-CN" altLang="en-US" sz="2000" b="1" dirty="0">
                <a:solidFill>
                  <a:srgbClr val="FF0000"/>
                </a:solidFill>
              </a:rPr>
              <a:t>求累加和</a:t>
            </a:r>
            <a:r>
              <a:rPr lang="zh-CN" altLang="en-US" sz="2000" b="1" dirty="0"/>
              <a:t>程序</a:t>
            </a:r>
          </a:p>
          <a:p>
            <a:pPr lvl="1"/>
            <a:endParaRPr lang="en-US" altLang="zh-CN" sz="1800" b="1" dirty="0"/>
          </a:p>
          <a:p>
            <a:pPr lvl="1"/>
            <a:r>
              <a:rPr lang="zh-CN" altLang="en-US" sz="1600" b="1" dirty="0"/>
              <a:t>利用前面的</a:t>
            </a:r>
            <a:r>
              <a:rPr lang="en-US" altLang="zh-CN" sz="1600" b="1" dirty="0"/>
              <a:t>RISC-V</a:t>
            </a:r>
            <a:r>
              <a:rPr lang="zh-CN" altLang="en-US" sz="1600" b="1" dirty="0"/>
              <a:t>的</a:t>
            </a:r>
            <a:r>
              <a:rPr lang="en-US" altLang="zh-CN" sz="1600" b="1" dirty="0">
                <a:solidFill>
                  <a:srgbClr val="FF0000"/>
                </a:solidFill>
              </a:rPr>
              <a:t>9</a:t>
            </a:r>
            <a:r>
              <a:rPr lang="zh-CN" altLang="en-US" sz="1600" b="1" dirty="0">
                <a:solidFill>
                  <a:srgbClr val="FF0000"/>
                </a:solidFill>
              </a:rPr>
              <a:t>条指令</a:t>
            </a:r>
            <a:r>
              <a:rPr lang="zh-CN" altLang="en-US" sz="1600" b="1" dirty="0"/>
              <a:t>，编写一个计算 </a:t>
            </a:r>
            <a:r>
              <a:rPr lang="en-US" altLang="zh-CN" sz="1600" b="1" dirty="0"/>
              <a:t>1+2+…+n </a:t>
            </a:r>
            <a:r>
              <a:rPr lang="zh-CN" altLang="en-US" sz="1600" b="1" dirty="0"/>
              <a:t>的累加和程序，结果保存到数据存储器地址为</a:t>
            </a:r>
            <a:r>
              <a:rPr lang="en-US" altLang="zh-CN" sz="1600" b="1" dirty="0"/>
              <a:t>0</a:t>
            </a:r>
            <a:r>
              <a:rPr lang="zh-CN" altLang="en-US" sz="1600" b="1" dirty="0"/>
              <a:t>的存储单元中；该程序的汇编代码如下（</a:t>
            </a:r>
            <a:r>
              <a:rPr lang="en-US" altLang="zh-CN" sz="1600" b="1" dirty="0">
                <a:solidFill>
                  <a:srgbClr val="FF0000"/>
                </a:solidFill>
              </a:rPr>
              <a:t>sum_riscv.asm</a:t>
            </a:r>
            <a:r>
              <a:rPr lang="zh-CN" altLang="en-US" sz="1600" b="1" dirty="0"/>
              <a:t>，位于</a:t>
            </a:r>
            <a:r>
              <a:rPr lang="en-US" altLang="zh-CN" sz="1600" b="1" dirty="0"/>
              <a:t>\</a:t>
            </a:r>
            <a:r>
              <a:rPr lang="en-US" altLang="zh-CN" sz="1600" b="1" dirty="0" err="1"/>
              <a:t>riscv</a:t>
            </a:r>
            <a:r>
              <a:rPr lang="zh-CN" altLang="en-US" sz="1600" b="1" dirty="0"/>
              <a:t>目录中） 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9DC457-7180-CC64-C471-B5F646367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417" y="2203162"/>
            <a:ext cx="7562424" cy="431037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380365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BDCBA49-D8C7-4080-B9AC-1FD68D109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343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将</a:t>
            </a:r>
            <a:r>
              <a:rPr lang="en-US" altLang="zh-CN" sz="1800" b="1" dirty="0"/>
              <a:t>RARS</a:t>
            </a:r>
            <a:r>
              <a:rPr lang="zh-CN" altLang="en-US" sz="1800" b="1" dirty="0"/>
              <a:t>汇编仿真器的</a:t>
            </a:r>
            <a:r>
              <a:rPr lang="zh-CN" altLang="en-US" sz="1800" b="1" dirty="0">
                <a:solidFill>
                  <a:srgbClr val="FF0000"/>
                </a:solidFill>
              </a:rPr>
              <a:t>数据段</a:t>
            </a:r>
            <a:r>
              <a:rPr lang="zh-CN" altLang="en-US" sz="1800" b="1" dirty="0"/>
              <a:t>的开始地址设置为</a:t>
            </a:r>
            <a:r>
              <a:rPr lang="en-US" altLang="zh-CN" sz="1800" b="1" dirty="0">
                <a:solidFill>
                  <a:srgbClr val="FF0000"/>
                </a:solidFill>
              </a:rPr>
              <a:t>0</a:t>
            </a:r>
            <a:endParaRPr lang="zh-CN" altLang="en-US" sz="1800" b="1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80CEB9-B014-6FDE-6B8A-AA6EAD8C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341" y="2229632"/>
            <a:ext cx="3243865" cy="335971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91410CA-A9E8-E1FB-1580-05AE7E9F6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948" y="2229632"/>
            <a:ext cx="3022606" cy="3268632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F39B5B3-9F84-61A5-DD6E-C87565D8E233}"/>
              </a:ext>
            </a:extLst>
          </p:cNvPr>
          <p:cNvCxnSpPr/>
          <p:nvPr/>
        </p:nvCxnSpPr>
        <p:spPr>
          <a:xfrm>
            <a:off x="7398757" y="3958225"/>
            <a:ext cx="43214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A21FA454-300A-29E5-BDFE-14509C4E7F79}"/>
              </a:ext>
            </a:extLst>
          </p:cNvPr>
          <p:cNvCxnSpPr/>
          <p:nvPr/>
        </p:nvCxnSpPr>
        <p:spPr>
          <a:xfrm>
            <a:off x="2491635" y="5406615"/>
            <a:ext cx="43214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2092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D88877-D813-43B3-87D2-BCB325E58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5947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1600" b="1" dirty="0"/>
              <a:t>在</a:t>
            </a:r>
            <a:r>
              <a:rPr lang="en-US" altLang="zh-CN" sz="1600" b="1" dirty="0"/>
              <a:t>RARS</a:t>
            </a:r>
            <a:r>
              <a:rPr lang="zh-CN" altLang="en-US" sz="1600" b="1" dirty="0"/>
              <a:t>中打开“</a:t>
            </a:r>
            <a:r>
              <a:rPr lang="en-US" altLang="zh-CN" sz="1600" b="1" dirty="0"/>
              <a:t>sum_riscv.asm</a:t>
            </a:r>
            <a:r>
              <a:rPr lang="zh-CN" altLang="en-US" sz="1600" b="1" dirty="0"/>
              <a:t>”</a:t>
            </a:r>
            <a:endParaRPr lang="en-US" altLang="zh-CN" sz="1600" b="1" dirty="0"/>
          </a:p>
          <a:p>
            <a:pPr lvl="1"/>
            <a:r>
              <a:rPr lang="en-US" altLang="zh-CN" sz="1600" b="1" dirty="0"/>
              <a:t>File -&gt; Open</a:t>
            </a:r>
            <a:endParaRPr lang="zh-CN" altLang="en-US" sz="1200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4D32351-21E3-4802-88CE-D6518832D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804" y="755947"/>
            <a:ext cx="1828260" cy="1190496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A74E34F6-8A83-481D-869B-FB99E033FEB2}"/>
              </a:ext>
            </a:extLst>
          </p:cNvPr>
          <p:cNvCxnSpPr/>
          <p:nvPr/>
        </p:nvCxnSpPr>
        <p:spPr>
          <a:xfrm>
            <a:off x="2932981" y="1178943"/>
            <a:ext cx="2202823" cy="5865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992815C-0D81-714A-D5A0-6857CF1C62DD}"/>
              </a:ext>
            </a:extLst>
          </p:cNvPr>
          <p:cNvCxnSpPr/>
          <p:nvPr/>
        </p:nvCxnSpPr>
        <p:spPr>
          <a:xfrm>
            <a:off x="2173857" y="1529751"/>
            <a:ext cx="1420483" cy="27316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3428DE0A-B71E-8FBD-BE9D-B0E9C5A9D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541" y="3076555"/>
            <a:ext cx="6523973" cy="336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551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CF7970-EA0F-41D6-A708-4461B6DDF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5211"/>
            <a:ext cx="10515600" cy="4351338"/>
          </a:xfrm>
        </p:spPr>
        <p:txBody>
          <a:bodyPr/>
          <a:lstStyle/>
          <a:p>
            <a:r>
              <a:rPr lang="zh-CN" altLang="en-US" sz="1600" b="1" dirty="0"/>
              <a:t>在</a:t>
            </a:r>
            <a:r>
              <a:rPr lang="en-US" altLang="zh-CN" sz="1600" b="1" dirty="0"/>
              <a:t>RARS</a:t>
            </a:r>
            <a:r>
              <a:rPr lang="zh-CN" altLang="en-US" sz="1600" b="1" dirty="0"/>
              <a:t>中汇编“</a:t>
            </a:r>
            <a:r>
              <a:rPr lang="en-US" altLang="zh-CN" sz="1600" b="1" dirty="0"/>
              <a:t>sum_riscv.asm</a:t>
            </a:r>
            <a:r>
              <a:rPr lang="zh-CN" altLang="en-US" sz="1600" b="1" dirty="0"/>
              <a:t>”</a:t>
            </a:r>
            <a:endParaRPr lang="en-US" altLang="zh-CN" sz="1600" b="1" dirty="0"/>
          </a:p>
          <a:p>
            <a:pPr lvl="1"/>
            <a:r>
              <a:rPr lang="en-US" altLang="zh-CN" sz="1600" b="1" dirty="0"/>
              <a:t>Run -&gt;</a:t>
            </a:r>
            <a:r>
              <a:rPr lang="en-US" altLang="zh-CN" sz="1600" b="1" dirty="0">
                <a:solidFill>
                  <a:srgbClr val="FF0000"/>
                </a:solidFill>
              </a:rPr>
              <a:t> Assemble</a:t>
            </a:r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左下角窗口中显示汇编成功！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以下为汇编后的机器码：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73080A-A484-4570-AD9A-C43BAE10D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873" y="1751515"/>
            <a:ext cx="4169074" cy="1240386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9D0FC24-97A7-41CE-9295-535E61BB8988}"/>
              </a:ext>
            </a:extLst>
          </p:cNvPr>
          <p:cNvCxnSpPr/>
          <p:nvPr/>
        </p:nvCxnSpPr>
        <p:spPr>
          <a:xfrm>
            <a:off x="3450566" y="3145766"/>
            <a:ext cx="908649" cy="15757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E50B801D-B885-40E3-85B2-0103525CA7E8}"/>
              </a:ext>
            </a:extLst>
          </p:cNvPr>
          <p:cNvCxnSpPr>
            <a:cxnSpLocks/>
          </p:cNvCxnSpPr>
          <p:nvPr/>
        </p:nvCxnSpPr>
        <p:spPr>
          <a:xfrm>
            <a:off x="4209691" y="2162354"/>
            <a:ext cx="1949569" cy="6728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7476E926-1901-455A-803B-FC0AA5D98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649" y="290844"/>
            <a:ext cx="2379411" cy="796085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FC9D64F6-F07B-42AA-9369-6BF57F98B6D9}"/>
              </a:ext>
            </a:extLst>
          </p:cNvPr>
          <p:cNvCxnSpPr/>
          <p:nvPr/>
        </p:nvCxnSpPr>
        <p:spPr>
          <a:xfrm flipV="1">
            <a:off x="3306792" y="948906"/>
            <a:ext cx="2789208" cy="3508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ECD04743-D958-F2F5-BE53-08C56E87E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503" y="4185449"/>
            <a:ext cx="6011114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480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502267-2A17-4CAF-A18A-ECF5C4824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6634"/>
            <a:ext cx="10515600" cy="5360329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在</a:t>
            </a:r>
            <a:r>
              <a:rPr lang="en-US" altLang="zh-CN" sz="1800" b="1" dirty="0"/>
              <a:t>RARS</a:t>
            </a:r>
            <a:r>
              <a:rPr lang="zh-CN" altLang="en-US" sz="1800" b="1" dirty="0"/>
              <a:t>中</a:t>
            </a:r>
            <a:r>
              <a:rPr lang="zh-CN" altLang="en-US" sz="1800" b="1" dirty="0">
                <a:solidFill>
                  <a:srgbClr val="FF0000"/>
                </a:solidFill>
              </a:rPr>
              <a:t>运行</a:t>
            </a:r>
            <a:r>
              <a:rPr lang="zh-CN" altLang="en-US" sz="1800" b="1" dirty="0"/>
              <a:t>“</a:t>
            </a:r>
            <a:r>
              <a:rPr lang="en-US" altLang="zh-CN" sz="1800" b="1" dirty="0"/>
              <a:t>sum_riscv.asm</a:t>
            </a:r>
            <a:r>
              <a:rPr lang="zh-CN" altLang="en-US" sz="1800" b="1" dirty="0"/>
              <a:t>”</a:t>
            </a:r>
            <a:endParaRPr lang="en-US" altLang="zh-CN" sz="1800" b="1" dirty="0"/>
          </a:p>
          <a:p>
            <a:pPr lvl="1"/>
            <a:r>
              <a:rPr lang="en-US" altLang="zh-CN" sz="1400" b="1" dirty="0"/>
              <a:t>Run -&gt; Reset</a:t>
            </a:r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在最后一条指令上设置断点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en-US" altLang="zh-CN" sz="1400" b="1" dirty="0"/>
              <a:t>Run -&gt; Go</a:t>
            </a:r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运行结束后，程序将停在断点处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此时可以看到程序运行的结果在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号存储单元中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结果 </a:t>
            </a:r>
            <a:r>
              <a:rPr lang="en-US" altLang="zh-CN" sz="1400" b="1" dirty="0"/>
              <a:t>= 37h = 55 = 1+2+3+…+10</a:t>
            </a:r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endParaRPr lang="zh-CN" altLang="en-US" sz="1800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BCB0F5D-A5B0-4598-9E99-E1B13EE9B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262" y="144351"/>
            <a:ext cx="1445971" cy="1510716"/>
          </a:xfrm>
          <a:prstGeom prst="rect">
            <a:avLst/>
          </a:prstGeom>
        </p:spPr>
      </p:pic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3E782BB1-CB20-4FDA-A607-802AC26D447F}"/>
              </a:ext>
            </a:extLst>
          </p:cNvPr>
          <p:cNvCxnSpPr/>
          <p:nvPr/>
        </p:nvCxnSpPr>
        <p:spPr>
          <a:xfrm>
            <a:off x="2794958" y="1259622"/>
            <a:ext cx="3191774" cy="700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3C4EC5C0-9FE1-43B7-BFE3-6E608FD477E2}"/>
              </a:ext>
            </a:extLst>
          </p:cNvPr>
          <p:cNvCxnSpPr>
            <a:cxnSpLocks/>
          </p:cNvCxnSpPr>
          <p:nvPr/>
        </p:nvCxnSpPr>
        <p:spPr>
          <a:xfrm flipV="1">
            <a:off x="2567836" y="705673"/>
            <a:ext cx="3453402" cy="20500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BAC673E9-7D00-0FC3-80A8-15403F250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105" y="5874656"/>
            <a:ext cx="4067743" cy="666843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E938C78-A6D4-1E16-F453-DAF4DBF6961F}"/>
              </a:ext>
            </a:extLst>
          </p:cNvPr>
          <p:cNvCxnSpPr>
            <a:cxnSpLocks/>
          </p:cNvCxnSpPr>
          <p:nvPr/>
        </p:nvCxnSpPr>
        <p:spPr>
          <a:xfrm>
            <a:off x="4553211" y="4459266"/>
            <a:ext cx="269310" cy="18538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7A5DB823-D468-5997-861F-F9852EBAF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6241" y="2022953"/>
            <a:ext cx="3722946" cy="211596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698E8ED-92C4-FB70-656B-98CB96F7E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068" y="4944649"/>
            <a:ext cx="3196083" cy="1752844"/>
          </a:xfrm>
          <a:prstGeom prst="rect">
            <a:avLst/>
          </a:prstGeom>
        </p:spPr>
      </p:pic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7F26E28A-C12E-D1E0-C109-ABEE74AECA02}"/>
              </a:ext>
            </a:extLst>
          </p:cNvPr>
          <p:cNvCxnSpPr>
            <a:cxnSpLocks/>
          </p:cNvCxnSpPr>
          <p:nvPr/>
        </p:nvCxnSpPr>
        <p:spPr>
          <a:xfrm>
            <a:off x="3826701" y="2022953"/>
            <a:ext cx="4089748" cy="20168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1F87CE8D-A8AD-E1DD-AA37-1829B8D1E1CF}"/>
              </a:ext>
            </a:extLst>
          </p:cNvPr>
          <p:cNvCxnSpPr>
            <a:cxnSpLocks/>
          </p:cNvCxnSpPr>
          <p:nvPr/>
        </p:nvCxnSpPr>
        <p:spPr>
          <a:xfrm>
            <a:off x="4183693" y="3638811"/>
            <a:ext cx="3974024" cy="29811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307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004561-E0B2-4188-8D93-F6C9AD970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30370"/>
            <a:ext cx="10515600" cy="5446593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将汇编后的机器码，导出到一个文本文件中：</a:t>
            </a:r>
            <a:endParaRPr lang="en-US" altLang="zh-CN" sz="1800" b="1" dirty="0"/>
          </a:p>
          <a:p>
            <a:pPr lvl="1"/>
            <a:endParaRPr lang="en-US" altLang="zh-CN" sz="1400" b="1" dirty="0"/>
          </a:p>
          <a:p>
            <a:pPr lvl="1"/>
            <a:r>
              <a:rPr lang="en-US" altLang="zh-CN" sz="1400" b="1" dirty="0"/>
              <a:t>File -&gt; Dump Memory To File</a:t>
            </a:r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设置对话框中的“</a:t>
            </a:r>
            <a:r>
              <a:rPr lang="en-US" altLang="zh-CN" sz="1400" b="1" dirty="0"/>
              <a:t>Dump Format</a:t>
            </a:r>
            <a:r>
              <a:rPr lang="zh-CN" altLang="en-US" sz="1400" b="1" dirty="0"/>
              <a:t>”为“</a:t>
            </a:r>
            <a:r>
              <a:rPr lang="en-US" altLang="zh-CN" sz="1400" b="1" dirty="0"/>
              <a:t>Hexadecimal Text</a:t>
            </a:r>
            <a:r>
              <a:rPr lang="zh-CN" altLang="en-US" sz="1400" b="1" dirty="0"/>
              <a:t>”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点击“</a:t>
            </a:r>
            <a:r>
              <a:rPr lang="en-US" altLang="zh-CN" sz="1400" b="1" dirty="0"/>
              <a:t>Dump To File</a:t>
            </a:r>
            <a:r>
              <a:rPr lang="zh-CN" altLang="en-US" sz="1400" b="1" dirty="0"/>
              <a:t>”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输入文件名：</a:t>
            </a:r>
            <a:r>
              <a:rPr lang="en-US" altLang="zh-CN" sz="1400" b="1" dirty="0" err="1">
                <a:solidFill>
                  <a:srgbClr val="FF0000"/>
                </a:solidFill>
              </a:rPr>
              <a:t>sum_riscv.hex</a:t>
            </a:r>
            <a:r>
              <a:rPr lang="zh-CN" altLang="en-US" sz="1400" b="1" dirty="0"/>
              <a:t>，保存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zh-CN" altLang="en-US" sz="14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4A668D-1A33-4823-A232-B0B1880B5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794" y="170775"/>
            <a:ext cx="1085906" cy="17336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F45BEE9-9417-4313-BC0D-2CB5C24F2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322" y="1791990"/>
            <a:ext cx="2940201" cy="1054154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B4337B7-F9EC-4126-9A15-96A478D8FC31}"/>
              </a:ext>
            </a:extLst>
          </p:cNvPr>
          <p:cNvCxnSpPr/>
          <p:nvPr/>
        </p:nvCxnSpPr>
        <p:spPr>
          <a:xfrm>
            <a:off x="4123426" y="1431985"/>
            <a:ext cx="2936368" cy="2357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E738615-C58F-4FA6-BE7A-0C537BDB8F32}"/>
              </a:ext>
            </a:extLst>
          </p:cNvPr>
          <p:cNvCxnSpPr/>
          <p:nvPr/>
        </p:nvCxnSpPr>
        <p:spPr>
          <a:xfrm>
            <a:off x="5975230" y="1979369"/>
            <a:ext cx="4462732" cy="4284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1AB39BE-EC01-4BA7-81F5-EEA19BADDF6B}"/>
              </a:ext>
            </a:extLst>
          </p:cNvPr>
          <p:cNvCxnSpPr/>
          <p:nvPr/>
        </p:nvCxnSpPr>
        <p:spPr>
          <a:xfrm>
            <a:off x="3306792" y="2429268"/>
            <a:ext cx="5972004" cy="3001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3EE7BBB6-8574-4A0B-8925-A8EFA6D824B4}"/>
              </a:ext>
            </a:extLst>
          </p:cNvPr>
          <p:cNvCxnSpPr>
            <a:cxnSpLocks/>
          </p:cNvCxnSpPr>
          <p:nvPr/>
        </p:nvCxnSpPr>
        <p:spPr>
          <a:xfrm flipH="1">
            <a:off x="1764983" y="3250362"/>
            <a:ext cx="644662" cy="6389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B5CCA9F3-0854-F651-BEEE-156D0FB97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123" y="4022059"/>
            <a:ext cx="1428351" cy="253565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7E1E056-E516-31E9-BA19-F5E03ECA1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1448" y="4033539"/>
            <a:ext cx="6011114" cy="214342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983A982-26C2-D77A-C77F-E38DBAFB94B5}"/>
              </a:ext>
            </a:extLst>
          </p:cNvPr>
          <p:cNvSpPr/>
          <p:nvPr/>
        </p:nvSpPr>
        <p:spPr>
          <a:xfrm>
            <a:off x="6175332" y="4359058"/>
            <a:ext cx="682668" cy="17685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769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8CE187-605F-40D4-9A80-0712E1DED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3924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3</a:t>
            </a:r>
            <a:r>
              <a:rPr lang="zh-CN" altLang="en-US" sz="2000" b="1" dirty="0"/>
              <a:t>）</a:t>
            </a:r>
            <a:r>
              <a:rPr lang="en-US" altLang="zh-CN" sz="2000" b="1" dirty="0"/>
              <a:t>RISC-V</a:t>
            </a:r>
            <a:r>
              <a:rPr lang="zh-CN" altLang="en-US" sz="2000" b="1" dirty="0"/>
              <a:t>计算</a:t>
            </a:r>
            <a:r>
              <a:rPr lang="zh-CN" altLang="en-US" sz="2000" b="1" dirty="0">
                <a:solidFill>
                  <a:srgbClr val="FF0000"/>
                </a:solidFill>
              </a:rPr>
              <a:t>费波那契数列</a:t>
            </a:r>
            <a:r>
              <a:rPr lang="zh-CN" altLang="en-US" sz="2000" b="1" dirty="0"/>
              <a:t>的程序</a:t>
            </a:r>
            <a:endParaRPr lang="en-US" altLang="zh-CN" sz="20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斐波那契数列（</a:t>
            </a:r>
            <a:r>
              <a:rPr lang="en-US" altLang="zh-CN" sz="1400" b="1" dirty="0"/>
              <a:t>Fibonacci sequence</a:t>
            </a:r>
            <a:r>
              <a:rPr lang="zh-CN" altLang="en-US" sz="1400" b="1" dirty="0"/>
              <a:t>），又称黄金分割数列，指的是这样一个数列：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5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13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21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34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55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……</a:t>
            </a:r>
            <a:r>
              <a:rPr lang="zh-CN" altLang="en-US" sz="1400" b="1" dirty="0"/>
              <a:t>，在数学上，斐波那契数列通常以递推的方法定义：</a:t>
            </a:r>
            <a:r>
              <a:rPr lang="en-US" altLang="zh-CN" sz="1400" b="1" dirty="0"/>
              <a:t>F(0)=0</a:t>
            </a:r>
            <a:r>
              <a:rPr lang="zh-CN" altLang="en-US" sz="1400" b="1" dirty="0"/>
              <a:t>，</a:t>
            </a:r>
            <a:r>
              <a:rPr lang="en-US" altLang="zh-CN" sz="1400" b="1" dirty="0"/>
              <a:t>F(1)=1, F(n)=F(n - 1)+F(n - 2)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n ≥ 2</a:t>
            </a:r>
            <a:r>
              <a:rPr lang="zh-CN" altLang="en-US" sz="1400" b="1" dirty="0"/>
              <a:t>，</a:t>
            </a:r>
            <a:r>
              <a:rPr lang="en-US" altLang="zh-CN" sz="1400" b="1" dirty="0"/>
              <a:t>n ∈ N*</a:t>
            </a:r>
            <a:r>
              <a:rPr lang="zh-CN" altLang="en-US" sz="1400" b="1" dirty="0"/>
              <a:t>）。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计算</a:t>
            </a:r>
            <a:r>
              <a:rPr lang="en-US" altLang="zh-CN" sz="1400" b="1" dirty="0"/>
              <a:t>n+1</a:t>
            </a:r>
            <a:r>
              <a:rPr lang="zh-CN" altLang="en-US" sz="1400" b="1" dirty="0"/>
              <a:t>个费波那契数列的程序如下（</a:t>
            </a:r>
            <a:r>
              <a:rPr lang="en-US" altLang="zh-CN" sz="1400" b="1" dirty="0">
                <a:solidFill>
                  <a:srgbClr val="FF0000"/>
                </a:solidFill>
              </a:rPr>
              <a:t>fib_riscv.asm</a:t>
            </a:r>
            <a:r>
              <a:rPr lang="zh-CN" altLang="en-US" sz="1400" b="1" dirty="0"/>
              <a:t>，位于</a:t>
            </a:r>
            <a:r>
              <a:rPr lang="en-US" altLang="zh-CN" sz="1400" b="1" dirty="0"/>
              <a:t>\</a:t>
            </a:r>
            <a:r>
              <a:rPr lang="en-US" altLang="zh-CN" sz="1400" b="1" dirty="0" err="1"/>
              <a:t>riscv</a:t>
            </a:r>
            <a:r>
              <a:rPr lang="zh-CN" altLang="en-US" sz="1400" b="1" dirty="0"/>
              <a:t>目录中），</a:t>
            </a:r>
            <a:r>
              <a:rPr lang="en-US" altLang="zh-CN" sz="1400" b="1" dirty="0"/>
              <a:t>n</a:t>
            </a:r>
            <a:r>
              <a:rPr lang="zh-CN" altLang="en-US" sz="1400" b="1" dirty="0"/>
              <a:t>在程序中设置，计算好的费波那契数列存放在数据存储器地址为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…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*</a:t>
            </a:r>
            <a:r>
              <a:rPr lang="en-US" altLang="zh-CN" sz="1400" b="1" dirty="0"/>
              <a:t>n</a:t>
            </a:r>
            <a:r>
              <a:rPr lang="zh-CN" altLang="en-US" sz="1400" b="1" dirty="0"/>
              <a:t>的存储单元中。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在</a:t>
            </a:r>
            <a:r>
              <a:rPr lang="en-US" altLang="zh-CN" sz="1400" b="1" dirty="0"/>
              <a:t>RARS 1.5</a:t>
            </a:r>
            <a:r>
              <a:rPr lang="zh-CN" altLang="en-US" sz="1400" b="1" dirty="0"/>
              <a:t>汇编仿真器中运行该程序，并将该程序的机器码保存到</a:t>
            </a:r>
            <a:r>
              <a:rPr lang="en-US" altLang="zh-CN" sz="1400" b="1" dirty="0" err="1">
                <a:solidFill>
                  <a:srgbClr val="FF0000"/>
                </a:solidFill>
              </a:rPr>
              <a:t>fib_riscv.hex</a:t>
            </a:r>
            <a:r>
              <a:rPr lang="zh-CN" altLang="en-US" sz="1400" b="1" dirty="0"/>
              <a:t>文件中。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zh-CN" altLang="en-US" sz="800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2E00491-7B95-EFF4-F145-B3E738E79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72853"/>
            <a:ext cx="12192000" cy="2483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D6B50DF-7265-0B19-8F93-AFF2635F8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013" y="3088620"/>
            <a:ext cx="2948485" cy="227543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CDE8470-0BA8-93D7-7F4B-441310673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7978" y="2073057"/>
            <a:ext cx="759004" cy="351994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3A037F8-A832-41C4-52C7-BDE6EE0404B3}"/>
              </a:ext>
            </a:extLst>
          </p:cNvPr>
          <p:cNvSpPr txBox="1"/>
          <p:nvPr/>
        </p:nvSpPr>
        <p:spPr>
          <a:xfrm>
            <a:off x="6231698" y="5426608"/>
            <a:ext cx="110799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运算结果</a:t>
            </a:r>
          </a:p>
        </p:txBody>
      </p:sp>
    </p:spTree>
    <p:extLst>
      <p:ext uri="{BB962C8B-B14F-4D97-AF65-F5344CB8AC3E}">
        <p14:creationId xmlns:p14="http://schemas.microsoft.com/office/powerpoint/2010/main" val="36462137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3376F2A-AC57-B044-41C7-75E650FEF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414" y="0"/>
            <a:ext cx="8886518" cy="68580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4206725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8B12C4-1BB7-1381-0B19-C99115921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8114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（</a:t>
            </a:r>
            <a:r>
              <a:rPr lang="en-US" altLang="zh-CN" sz="2000" b="1" dirty="0"/>
              <a:t>4</a:t>
            </a:r>
            <a:r>
              <a:rPr lang="zh-CN" altLang="en-US" sz="2000" b="1" dirty="0"/>
              <a:t>）要求</a:t>
            </a:r>
            <a:endParaRPr lang="en-US" altLang="zh-CN" sz="1800" b="1" dirty="0"/>
          </a:p>
          <a:p>
            <a:endParaRPr lang="en-US" altLang="zh-CN" sz="1800" b="1" dirty="0"/>
          </a:p>
          <a:p>
            <a:pPr lvl="1"/>
            <a:r>
              <a:rPr lang="zh-CN" altLang="en-US" sz="1800" b="1" dirty="0"/>
              <a:t>请同学们修改</a:t>
            </a:r>
            <a:r>
              <a:rPr lang="en-US" altLang="zh-CN" sz="1800" b="1" dirty="0">
                <a:solidFill>
                  <a:srgbClr val="FF0000"/>
                </a:solidFill>
              </a:rPr>
              <a:t>sum_riscv.asm</a:t>
            </a:r>
            <a:r>
              <a:rPr lang="zh-CN" altLang="en-US" sz="1800" b="1" dirty="0"/>
              <a:t>程序，计算</a:t>
            </a:r>
            <a:r>
              <a:rPr lang="en-US" altLang="zh-CN" sz="1800" b="1" dirty="0"/>
              <a:t>1+2+3+……+100=5050=</a:t>
            </a:r>
            <a:r>
              <a:rPr lang="en-US" altLang="zh-CN" sz="1800" b="1" dirty="0">
                <a:solidFill>
                  <a:srgbClr val="FF0000"/>
                </a:solidFill>
              </a:rPr>
              <a:t>13bah</a:t>
            </a:r>
            <a:r>
              <a:rPr lang="zh-CN" altLang="en-US" sz="1800" b="1" dirty="0">
                <a:solidFill>
                  <a:srgbClr val="FF0000"/>
                </a:solidFill>
              </a:rPr>
              <a:t>，</a:t>
            </a:r>
            <a:r>
              <a:rPr lang="zh-CN" altLang="en-US" sz="1800" b="1" dirty="0"/>
              <a:t>然后在</a:t>
            </a:r>
            <a:r>
              <a:rPr lang="en-US" altLang="zh-CN" sz="1800" b="1" dirty="0"/>
              <a:t>RARS 1.5</a:t>
            </a:r>
            <a:r>
              <a:rPr lang="zh-CN" altLang="en-US" sz="1800" b="1" dirty="0"/>
              <a:t>汇编仿真器中运行，并将该程序的机器码保存到</a:t>
            </a:r>
            <a:r>
              <a:rPr lang="en-US" altLang="zh-CN" sz="1800" b="1" dirty="0">
                <a:solidFill>
                  <a:srgbClr val="FF0000"/>
                </a:solidFill>
              </a:rPr>
              <a:t>sum100_riscv.hex</a:t>
            </a:r>
            <a:r>
              <a:rPr lang="zh-CN" altLang="en-US" sz="1800" b="1" dirty="0"/>
              <a:t>文件中。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55439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64AF7C-1BDA-4E85-91F7-121FB99D8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914A8B-16FA-475C-B29F-9C75A1D20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831" y="1443234"/>
            <a:ext cx="10515600" cy="1293090"/>
          </a:xfrm>
        </p:spPr>
        <p:txBody>
          <a:bodyPr>
            <a:norm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第三部分：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参考课程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PPT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C/C++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与汇编语言混合编程，利用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VC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或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DEV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c++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验证下述案例：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注：可尝试改变输入值，以及变量顺序，体会和熟悉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AT&amp;T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的语法特色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1E922D-447D-4F54-95EA-FFD05C94E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69" y="3255848"/>
            <a:ext cx="4646023" cy="2362405"/>
          </a:xfrm>
          <a:prstGeom prst="rect">
            <a:avLst/>
          </a:prstGeom>
        </p:spPr>
      </p:pic>
      <p:pic>
        <p:nvPicPr>
          <p:cNvPr id="5" name="内容占位符 6">
            <a:extLst>
              <a:ext uri="{FF2B5EF4-FFF2-40B4-BE49-F238E27FC236}">
                <a16:creationId xmlns:a16="http://schemas.microsoft.com/office/drawing/2014/main" id="{9159B89C-6AFE-4FED-97A1-EF83266CA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396" y="3347357"/>
            <a:ext cx="4633362" cy="331498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3AF2176-2A18-4BC2-A5E1-E70D2F1DDA7B}"/>
              </a:ext>
            </a:extLst>
          </p:cNvPr>
          <p:cNvSpPr txBox="1"/>
          <p:nvPr/>
        </p:nvSpPr>
        <p:spPr>
          <a:xfrm>
            <a:off x="960569" y="2886516"/>
            <a:ext cx="303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：简单的赋值操作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6A551D9-F76F-4EE5-BFDD-B20B91803CC5}"/>
              </a:ext>
            </a:extLst>
          </p:cNvPr>
          <p:cNvSpPr txBox="1"/>
          <p:nvPr/>
        </p:nvSpPr>
        <p:spPr>
          <a:xfrm>
            <a:off x="5714040" y="2736324"/>
            <a:ext cx="5578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：此代码段求两数的最大值，体会跳转指令的处理特点，可尝试改变分支条件，求两数的最小值或求和等。</a:t>
            </a:r>
          </a:p>
        </p:txBody>
      </p:sp>
    </p:spTree>
    <p:extLst>
      <p:ext uri="{BB962C8B-B14F-4D97-AF65-F5344CB8AC3E}">
        <p14:creationId xmlns:p14="http://schemas.microsoft.com/office/powerpoint/2010/main" val="2905449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1F4E3C-9BFC-ED02-70C4-98CDF6A9A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）</a:t>
            </a:r>
            <a:r>
              <a:rPr lang="en-US" altLang="zh-CN" sz="2000" b="1" dirty="0"/>
              <a:t>Intel x86</a:t>
            </a:r>
            <a:r>
              <a:rPr lang="zh-CN" altLang="en-US" sz="2000" b="1" dirty="0"/>
              <a:t>汇编工具</a:t>
            </a:r>
            <a:endParaRPr lang="en-US" altLang="zh-CN" sz="20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下载“</a:t>
            </a:r>
            <a:r>
              <a:rPr lang="en-US" altLang="zh-CN" sz="1600" b="1" dirty="0">
                <a:solidFill>
                  <a:srgbClr val="FF0000"/>
                </a:solidFill>
              </a:rPr>
              <a:t>masm32.rar</a:t>
            </a:r>
            <a:r>
              <a:rPr lang="zh-CN" altLang="en-US" sz="1600" b="1" dirty="0"/>
              <a:t>”，解压到</a:t>
            </a:r>
            <a:r>
              <a:rPr lang="en-US" altLang="zh-CN" sz="1600" b="1" dirty="0"/>
              <a:t>D</a:t>
            </a:r>
            <a:r>
              <a:rPr lang="zh-CN" altLang="en-US" sz="1600" b="1" dirty="0"/>
              <a:t>盘的</a:t>
            </a:r>
            <a:r>
              <a:rPr lang="en-US" altLang="zh-CN" sz="1600" b="1" dirty="0"/>
              <a:t>\masm32</a:t>
            </a:r>
            <a:r>
              <a:rPr lang="zh-CN" altLang="en-US" sz="1600" b="1" dirty="0"/>
              <a:t>目录中（也可以是其它盘）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点击运行</a:t>
            </a:r>
            <a:r>
              <a:rPr lang="en-US" altLang="zh-CN" sz="1600" b="1" dirty="0"/>
              <a:t>\masm32</a:t>
            </a:r>
            <a:r>
              <a:rPr lang="zh-CN" altLang="en-US" sz="1600" b="1" dirty="0"/>
              <a:t>目录中的“</a:t>
            </a:r>
            <a:r>
              <a:rPr lang="en-US" altLang="zh-CN" sz="1600" b="1" dirty="0">
                <a:solidFill>
                  <a:srgbClr val="FF0000"/>
                </a:solidFill>
              </a:rPr>
              <a:t>qeditor.exe</a:t>
            </a:r>
            <a:r>
              <a:rPr lang="zh-CN" altLang="en-US" sz="1600" b="1" dirty="0"/>
              <a:t>”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endParaRPr lang="zh-CN" altLang="en-US" sz="2400" b="1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33A52E4-CE60-454F-1F0A-C6CED003D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Intel x86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汇编语言程序的运行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476230E-5525-9859-AE33-231BC5F15BCC}"/>
              </a:ext>
            </a:extLst>
          </p:cNvPr>
          <p:cNvGrpSpPr/>
          <p:nvPr/>
        </p:nvGrpSpPr>
        <p:grpSpPr>
          <a:xfrm>
            <a:off x="1258405" y="4291140"/>
            <a:ext cx="4023403" cy="1325563"/>
            <a:chOff x="1978652" y="4986335"/>
            <a:chExt cx="4023403" cy="1325563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2B5FEE27-B5A9-8F17-E73F-378A6569A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8652" y="4986335"/>
              <a:ext cx="4023403" cy="1325563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20FDFAF0-75BC-F9B6-E4A4-81C1488DAB34}"/>
                </a:ext>
              </a:extLst>
            </p:cNvPr>
            <p:cNvCxnSpPr>
              <a:cxnSpLocks/>
            </p:cNvCxnSpPr>
            <p:nvPr/>
          </p:nvCxnSpPr>
          <p:spPr>
            <a:xfrm>
              <a:off x="4064697" y="5649116"/>
              <a:ext cx="639313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21BFBEE4-D96F-3354-B6F3-6FE51ED42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271" y="3818706"/>
            <a:ext cx="5144642" cy="2270429"/>
          </a:xfrm>
          <a:prstGeom prst="rect">
            <a:avLst/>
          </a:prstGeom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7C0E6065-2771-96CD-FB7C-1137C09AEE18}"/>
              </a:ext>
            </a:extLst>
          </p:cNvPr>
          <p:cNvCxnSpPr>
            <a:cxnSpLocks/>
          </p:cNvCxnSpPr>
          <p:nvPr/>
        </p:nvCxnSpPr>
        <p:spPr>
          <a:xfrm>
            <a:off x="5379929" y="2793304"/>
            <a:ext cx="1127342" cy="10254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7986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43E3834-5216-3F4D-BBAD-82571F18D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6449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）运行</a:t>
            </a:r>
            <a:r>
              <a:rPr lang="en-US" altLang="zh-CN" sz="2000" b="1" dirty="0"/>
              <a:t>Intel x86</a:t>
            </a:r>
            <a:r>
              <a:rPr lang="zh-CN" altLang="en-US" sz="2000" b="1" dirty="0"/>
              <a:t>汇编语言程序</a:t>
            </a:r>
            <a:endParaRPr lang="en-US" altLang="zh-CN" sz="20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显示“</a:t>
            </a:r>
            <a:r>
              <a:rPr lang="en-US" altLang="zh-CN" sz="1600" b="1" dirty="0"/>
              <a:t>Hello World!</a:t>
            </a:r>
            <a:r>
              <a:rPr lang="zh-CN" altLang="en-US" sz="1600" b="1" dirty="0"/>
              <a:t>”的</a:t>
            </a:r>
            <a:r>
              <a:rPr lang="en-US" altLang="zh-CN" sz="1600" b="1" dirty="0"/>
              <a:t>Intel x86</a:t>
            </a:r>
            <a:r>
              <a:rPr lang="zh-CN" altLang="en-US" sz="1600" b="1" dirty="0"/>
              <a:t>汇编语言程序如下（</a:t>
            </a:r>
            <a:r>
              <a:rPr lang="en-US" altLang="zh-CN" sz="1600" b="1" dirty="0">
                <a:solidFill>
                  <a:srgbClr val="FF0000"/>
                </a:solidFill>
              </a:rPr>
              <a:t>hello1_x86.asm</a:t>
            </a:r>
            <a:r>
              <a:rPr lang="zh-CN" altLang="en-US" sz="1600" b="1" dirty="0"/>
              <a:t>，位于</a:t>
            </a:r>
            <a:r>
              <a:rPr lang="en-US" altLang="zh-CN" sz="1600" b="1" dirty="0"/>
              <a:t>\x86</a:t>
            </a:r>
            <a:r>
              <a:rPr lang="zh-CN" altLang="en-US" sz="1600" b="1" dirty="0"/>
              <a:t>目录中）：</a:t>
            </a:r>
            <a:endParaRPr lang="en-US" altLang="zh-CN" sz="1400" b="1" dirty="0"/>
          </a:p>
          <a:p>
            <a:endParaRPr lang="zh-CN" altLang="en-US" sz="24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249B08-C122-4B4F-F84B-B05B77BF73A9}"/>
              </a:ext>
            </a:extLst>
          </p:cNvPr>
          <p:cNvSpPr txBox="1"/>
          <p:nvPr/>
        </p:nvSpPr>
        <p:spPr>
          <a:xfrm>
            <a:off x="3166056" y="5140218"/>
            <a:ext cx="723275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代码段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0D8C564-4C7F-705D-DFDF-04CB6BE2C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025" y="2093717"/>
            <a:ext cx="3785424" cy="442715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470D632-7A13-0948-C068-A90DD7B3EE3B}"/>
              </a:ext>
            </a:extLst>
          </p:cNvPr>
          <p:cNvSpPr txBox="1"/>
          <p:nvPr/>
        </p:nvSpPr>
        <p:spPr>
          <a:xfrm>
            <a:off x="6435819" y="5594959"/>
            <a:ext cx="1082348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显示字符串</a:t>
            </a:r>
          </a:p>
        </p:txBody>
      </p:sp>
    </p:spTree>
    <p:extLst>
      <p:ext uri="{BB962C8B-B14F-4D97-AF65-F5344CB8AC3E}">
        <p14:creationId xmlns:p14="http://schemas.microsoft.com/office/powerpoint/2010/main" val="41857949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:a16="http://schemas.microsoft.com/office/drawing/2014/main" id="{EBDC10F3-8394-5CF1-184C-453A3CC59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0223"/>
            <a:ext cx="10515600" cy="4919639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第一步：在</a:t>
            </a:r>
            <a:r>
              <a:rPr lang="en-US" altLang="zh-CN" sz="1800" b="1" dirty="0"/>
              <a:t>masm32</a:t>
            </a:r>
            <a:r>
              <a:rPr lang="zh-CN" altLang="en-US" sz="1800" b="1" dirty="0"/>
              <a:t>汇编工具中打开源程序“</a:t>
            </a:r>
            <a:r>
              <a:rPr lang="en-US" altLang="zh-CN" sz="1800" b="1" dirty="0">
                <a:solidFill>
                  <a:srgbClr val="FF0000"/>
                </a:solidFill>
              </a:rPr>
              <a:t>hello1_x86.asm</a:t>
            </a:r>
            <a:r>
              <a:rPr lang="zh-CN" altLang="en-US" sz="1800" b="1" dirty="0"/>
              <a:t>”</a:t>
            </a:r>
            <a:endParaRPr lang="en-US" altLang="zh-CN" sz="19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点击菜单：</a:t>
            </a:r>
            <a:r>
              <a:rPr lang="en-US" altLang="zh-CN" sz="1600" b="1" dirty="0"/>
              <a:t>File    -&gt;    Open</a:t>
            </a:r>
            <a:endParaRPr lang="en-US" altLang="zh-CN" sz="1900" b="1" dirty="0"/>
          </a:p>
          <a:p>
            <a:endParaRPr lang="en-US" altLang="zh-CN" sz="18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938F81A-B86B-EF57-A182-FD2114E9B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451" y="2379703"/>
            <a:ext cx="5114880" cy="37062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1D5BB29-B3BE-1BAA-68DC-7CEAEAD54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54" y="2962674"/>
            <a:ext cx="3201995" cy="136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157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8FC41C-07DF-4DB8-B05F-F5A966ED7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7868"/>
            <a:ext cx="10515600" cy="4919639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第二步：汇编</a:t>
            </a:r>
            <a:endParaRPr lang="en-US" altLang="zh-CN" sz="18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600" b="1" dirty="0"/>
              <a:t>点击菜单：</a:t>
            </a:r>
            <a:r>
              <a:rPr lang="en-US" altLang="zh-CN" sz="1600" b="1" dirty="0"/>
              <a:t>Project    -&gt;    Console Assemble &amp; Link</a:t>
            </a:r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得到：</a:t>
            </a:r>
            <a:r>
              <a:rPr lang="en-US" altLang="zh-CN" sz="1600" b="1" dirty="0">
                <a:solidFill>
                  <a:srgbClr val="FF0000"/>
                </a:solidFill>
              </a:rPr>
              <a:t>hello1_x86.obj</a:t>
            </a:r>
            <a:r>
              <a:rPr lang="zh-CN" altLang="en-US" sz="1600" b="1" dirty="0">
                <a:solidFill>
                  <a:srgbClr val="FF0000"/>
                </a:solidFill>
              </a:rPr>
              <a:t>、</a:t>
            </a:r>
            <a:r>
              <a:rPr lang="en-US" altLang="zh-CN" sz="1600" b="1" dirty="0">
                <a:solidFill>
                  <a:srgbClr val="FF0000"/>
                </a:solidFill>
              </a:rPr>
              <a:t>hello1_x86.exe</a:t>
            </a:r>
          </a:p>
          <a:p>
            <a:endParaRPr lang="en-US" altLang="zh-CN" sz="18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BAE93F-76EA-1421-556F-B4F2B5E9B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43" y="3098241"/>
            <a:ext cx="3473316" cy="2583877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A2695C6-6DC3-0CEA-A2A9-DCC4004537BC}"/>
              </a:ext>
            </a:extLst>
          </p:cNvPr>
          <p:cNvCxnSpPr>
            <a:cxnSpLocks/>
          </p:cNvCxnSpPr>
          <p:nvPr/>
        </p:nvCxnSpPr>
        <p:spPr>
          <a:xfrm flipH="1">
            <a:off x="3646495" y="5127341"/>
            <a:ext cx="51736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9D47C142-842D-B565-3891-608532D50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138" y="2804811"/>
            <a:ext cx="3852009" cy="3170736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814854D-0BFB-A88F-347A-E866250ADCF8}"/>
              </a:ext>
            </a:extLst>
          </p:cNvPr>
          <p:cNvCxnSpPr>
            <a:cxnSpLocks/>
          </p:cNvCxnSpPr>
          <p:nvPr/>
        </p:nvCxnSpPr>
        <p:spPr>
          <a:xfrm flipH="1">
            <a:off x="9277611" y="5342371"/>
            <a:ext cx="51736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41462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12CB156-1CCA-4ECA-8CEB-26D1760F4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014" y="3625885"/>
            <a:ext cx="5256198" cy="2856629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E14FA179-1F4B-4F3C-A400-618CED3C7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29392"/>
            <a:ext cx="10515600" cy="5101266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第三步：运行“</a:t>
            </a:r>
            <a:r>
              <a:rPr lang="en-US" altLang="zh-CN" sz="1800" b="1" dirty="0">
                <a:solidFill>
                  <a:srgbClr val="FF0000"/>
                </a:solidFill>
              </a:rPr>
              <a:t>hello1_x86.exe</a:t>
            </a:r>
            <a:r>
              <a:rPr lang="zh-CN" altLang="en-US" sz="1800" b="1" dirty="0"/>
              <a:t>”</a:t>
            </a:r>
            <a:endParaRPr lang="en-US" altLang="zh-CN" sz="1800" b="1" dirty="0"/>
          </a:p>
          <a:p>
            <a:endParaRPr lang="en-US" altLang="zh-CN" sz="1800" b="1" dirty="0"/>
          </a:p>
          <a:p>
            <a:pPr lvl="1"/>
            <a:r>
              <a:rPr lang="zh-CN" altLang="en-US" sz="1600" b="1" dirty="0"/>
              <a:t>点击图标打开“命令提示符”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在“命令提示符”中输入“</a:t>
            </a:r>
            <a:r>
              <a:rPr lang="en-US" altLang="zh-CN" sz="1600" b="1" dirty="0">
                <a:solidFill>
                  <a:srgbClr val="FF0000"/>
                </a:solidFill>
              </a:rPr>
              <a:t>hello1_x86.exe</a:t>
            </a:r>
            <a:r>
              <a:rPr lang="zh-CN" altLang="en-US" sz="1600" b="1" dirty="0"/>
              <a:t>”，即可执行程序</a:t>
            </a:r>
            <a:endParaRPr lang="en-US" altLang="zh-CN" sz="1400" b="1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351AD38-DDD1-4072-BA3A-F6D0884E791D}"/>
              </a:ext>
            </a:extLst>
          </p:cNvPr>
          <p:cNvCxnSpPr>
            <a:cxnSpLocks/>
          </p:cNvCxnSpPr>
          <p:nvPr/>
        </p:nvCxnSpPr>
        <p:spPr>
          <a:xfrm>
            <a:off x="4246323" y="1490597"/>
            <a:ext cx="6325644" cy="25365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B46F80FE-3854-F2A5-2B14-0643697F1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21" y="4450084"/>
            <a:ext cx="4176397" cy="1665538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725F8840-762D-AB66-B59D-B80F7A354E4F}"/>
              </a:ext>
            </a:extLst>
          </p:cNvPr>
          <p:cNvCxnSpPr>
            <a:cxnSpLocks/>
          </p:cNvCxnSpPr>
          <p:nvPr/>
        </p:nvCxnSpPr>
        <p:spPr>
          <a:xfrm flipH="1">
            <a:off x="3144033" y="3180025"/>
            <a:ext cx="1045923" cy="22249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7122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F3308CB-8B68-0087-92A6-9BE63B955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29392"/>
            <a:ext cx="10515600" cy="5101266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其它版本的 “</a:t>
            </a:r>
            <a:r>
              <a:rPr lang="en-US" altLang="zh-CN" sz="1800" b="1" dirty="0"/>
              <a:t>Hello World</a:t>
            </a:r>
            <a:r>
              <a:rPr lang="zh-CN" altLang="en-US" sz="1800" b="1" dirty="0"/>
              <a:t>”程序</a:t>
            </a:r>
            <a:endParaRPr lang="en-US" altLang="zh-CN" sz="1800" b="1" dirty="0"/>
          </a:p>
          <a:p>
            <a:pPr lvl="1"/>
            <a:endParaRPr lang="en-US" altLang="zh-CN" sz="14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EB6C9CF-B7E6-B0F0-4781-49E85A0A6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9" y="1756733"/>
            <a:ext cx="4829944" cy="436475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0C06048-0EC8-4C4B-FA74-47493FE91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540" y="3180025"/>
            <a:ext cx="4353533" cy="128605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97171CB-4944-F25B-8AA4-6167EA0F5EFC}"/>
              </a:ext>
            </a:extLst>
          </p:cNvPr>
          <p:cNvSpPr txBox="1"/>
          <p:nvPr/>
        </p:nvSpPr>
        <p:spPr>
          <a:xfrm>
            <a:off x="2726499" y="3876360"/>
            <a:ext cx="249940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2</a:t>
            </a:r>
            <a:r>
              <a:rPr lang="zh-CN" altLang="en-US" b="1" dirty="0"/>
              <a:t>个</a:t>
            </a:r>
            <a:r>
              <a:rPr lang="en-US" altLang="zh-CN" b="1" dirty="0"/>
              <a:t>Hello World</a:t>
            </a:r>
            <a:r>
              <a:rPr lang="zh-CN" altLang="en-US" b="1" dirty="0"/>
              <a:t>程序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A2A1EBC-B952-8FD1-502A-237C0764C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540" y="2315175"/>
            <a:ext cx="2924583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5439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1985A07-1800-4524-991E-58C510EF4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96" y="1061910"/>
            <a:ext cx="6744047" cy="505486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7A767BF-8F42-49A7-9071-CC2E92C75847}"/>
              </a:ext>
            </a:extLst>
          </p:cNvPr>
          <p:cNvSpPr txBox="1"/>
          <p:nvPr/>
        </p:nvSpPr>
        <p:spPr>
          <a:xfrm>
            <a:off x="4436301" y="3318951"/>
            <a:ext cx="249940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3</a:t>
            </a:r>
            <a:r>
              <a:rPr lang="zh-CN" altLang="en-US" b="1" dirty="0"/>
              <a:t>个</a:t>
            </a:r>
            <a:r>
              <a:rPr lang="en-US" altLang="zh-CN" b="1" dirty="0"/>
              <a:t>Hello World</a:t>
            </a:r>
            <a:r>
              <a:rPr lang="zh-CN" altLang="en-US" b="1" dirty="0"/>
              <a:t>程序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D2DC101-32E6-316C-7603-117E3CC7E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3892" y="3088124"/>
            <a:ext cx="2943636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234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214E0B1-F7A4-4A12-9FB6-86F0CA7D5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877" y="916033"/>
            <a:ext cx="3727642" cy="515011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BA330E1-49E4-4726-AD20-A4FD9178BF48}"/>
              </a:ext>
            </a:extLst>
          </p:cNvPr>
          <p:cNvSpPr txBox="1"/>
          <p:nvPr/>
        </p:nvSpPr>
        <p:spPr>
          <a:xfrm>
            <a:off x="4367409" y="3306424"/>
            <a:ext cx="249940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4</a:t>
            </a:r>
            <a:r>
              <a:rPr lang="zh-CN" altLang="en-US" b="1" dirty="0"/>
              <a:t>个</a:t>
            </a:r>
            <a:r>
              <a:rPr lang="en-US" altLang="zh-CN" b="1" dirty="0"/>
              <a:t>Hello World</a:t>
            </a:r>
            <a:r>
              <a:rPr lang="zh-CN" altLang="en-US" b="1" dirty="0"/>
              <a:t>程序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F86C9EE-D83C-5CED-A376-D45905D16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087" y="2944905"/>
            <a:ext cx="2917180" cy="205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420929F-6DC1-47DD-8E6C-073BF71E5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07" y="1073609"/>
            <a:ext cx="3359323" cy="417216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A2BAEDC-A036-4F27-AE7B-361244F40F66}"/>
              </a:ext>
            </a:extLst>
          </p:cNvPr>
          <p:cNvSpPr txBox="1"/>
          <p:nvPr/>
        </p:nvSpPr>
        <p:spPr>
          <a:xfrm>
            <a:off x="4693085" y="3059668"/>
            <a:ext cx="249940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5</a:t>
            </a:r>
            <a:r>
              <a:rPr lang="zh-CN" altLang="en-US" b="1" dirty="0"/>
              <a:t>个</a:t>
            </a:r>
            <a:r>
              <a:rPr lang="en-US" altLang="zh-CN" b="1" dirty="0"/>
              <a:t>Hello World</a:t>
            </a:r>
            <a:r>
              <a:rPr lang="zh-CN" altLang="en-US" b="1" dirty="0"/>
              <a:t>程序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234AC8F-B702-8169-816B-C62658538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910" y="3059668"/>
            <a:ext cx="2610214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500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DE16DE35-3DEC-5EAE-5280-3FC396BF6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5446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3</a:t>
            </a:r>
            <a:r>
              <a:rPr lang="zh-CN" altLang="en-US" sz="2000" b="1" dirty="0"/>
              <a:t>）运行</a:t>
            </a:r>
            <a:r>
              <a:rPr lang="zh-CN" altLang="en-US" sz="2000" b="1" dirty="0">
                <a:solidFill>
                  <a:srgbClr val="FF0000"/>
                </a:solidFill>
              </a:rPr>
              <a:t>求累加和</a:t>
            </a:r>
            <a:r>
              <a:rPr lang="zh-CN" altLang="en-US" sz="2000" b="1" dirty="0"/>
              <a:t>的</a:t>
            </a:r>
            <a:r>
              <a:rPr lang="en-US" altLang="zh-CN" sz="2000" b="1" dirty="0"/>
              <a:t>Intel x86</a:t>
            </a:r>
            <a:r>
              <a:rPr lang="zh-CN" altLang="en-US" sz="2000" b="1" dirty="0"/>
              <a:t>汇编语言程序</a:t>
            </a:r>
            <a:endParaRPr lang="en-US" altLang="zh-CN" sz="20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800" b="1" dirty="0"/>
              <a:t>求累加和的</a:t>
            </a:r>
            <a:r>
              <a:rPr lang="en-US" altLang="zh-CN" sz="1800" b="1" dirty="0"/>
              <a:t>Intel x86</a:t>
            </a:r>
            <a:r>
              <a:rPr lang="zh-CN" altLang="en-US" sz="1800" b="1" dirty="0"/>
              <a:t>汇编语言程序如下（</a:t>
            </a:r>
            <a:r>
              <a:rPr lang="en-US" altLang="zh-CN" sz="1800" b="1" dirty="0">
                <a:solidFill>
                  <a:srgbClr val="FF0000"/>
                </a:solidFill>
              </a:rPr>
              <a:t>sum_x86.asm</a:t>
            </a:r>
            <a:r>
              <a:rPr lang="zh-CN" altLang="en-US" sz="1800" b="1" dirty="0"/>
              <a:t>，位于</a:t>
            </a:r>
            <a:r>
              <a:rPr lang="en-US" altLang="zh-CN" sz="1800" b="1" dirty="0"/>
              <a:t>\</a:t>
            </a:r>
            <a:r>
              <a:rPr lang="en-US" altLang="zh-CN" sz="1800" b="1" dirty="0" err="1"/>
              <a:t>riscv</a:t>
            </a:r>
            <a:r>
              <a:rPr lang="zh-CN" altLang="en-US" sz="1800" b="1" dirty="0"/>
              <a:t>目录中）：</a:t>
            </a:r>
            <a:endParaRPr lang="en-US" altLang="zh-CN" sz="1800" b="1" dirty="0"/>
          </a:p>
          <a:p>
            <a:endParaRPr lang="zh-CN" altLang="en-US" sz="24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7DDC1B5-2A94-A7A4-E30A-356C22C09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198" y="1811524"/>
            <a:ext cx="3746746" cy="490869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251023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1D6167-957C-4972-BAD2-CA49EB9B5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1E04D05-ACBA-4009-B85F-CF7676E11EA5}"/>
              </a:ext>
            </a:extLst>
          </p:cNvPr>
          <p:cNvSpPr txBox="1"/>
          <p:nvPr/>
        </p:nvSpPr>
        <p:spPr>
          <a:xfrm>
            <a:off x="1363167" y="1717233"/>
            <a:ext cx="4260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：输入两个值，取最小值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注：此题目可尝试将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max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824150-B342-4A91-BF6B-F5492C84E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418" y="2650005"/>
            <a:ext cx="2240474" cy="307874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589C299-AF20-4739-94B7-371B1746F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285" y="2931744"/>
            <a:ext cx="2568163" cy="163082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CB32872-8457-4B9E-93AE-ED4E78683DC7}"/>
              </a:ext>
            </a:extLst>
          </p:cNvPr>
          <p:cNvSpPr txBox="1"/>
          <p:nvPr/>
        </p:nvSpPr>
        <p:spPr>
          <a:xfrm>
            <a:off x="5623598" y="1708681"/>
            <a:ext cx="55288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：函数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power2: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次方乘以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</a:p>
          <a:p>
            <a:pPr lvl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num: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对应输入值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</a:p>
          <a:p>
            <a:pPr lvl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power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：对应输入值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07506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7426073-96DB-30AD-731C-F6369B0ED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056" y="0"/>
            <a:ext cx="9269888" cy="68580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2926584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:a16="http://schemas.microsoft.com/office/drawing/2014/main" id="{EBDC10F3-8394-5CF1-184C-453A3CC59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0223"/>
            <a:ext cx="10515600" cy="4919639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第一步：在</a:t>
            </a:r>
            <a:r>
              <a:rPr lang="en-US" altLang="zh-CN" sz="1800" b="1" dirty="0"/>
              <a:t>masm32</a:t>
            </a:r>
            <a:r>
              <a:rPr lang="zh-CN" altLang="en-US" sz="1800" b="1" dirty="0"/>
              <a:t>汇编工具中打开源程序“</a:t>
            </a:r>
            <a:r>
              <a:rPr lang="en-US" altLang="zh-CN" sz="1800" b="1" dirty="0">
                <a:solidFill>
                  <a:srgbClr val="FF0000"/>
                </a:solidFill>
              </a:rPr>
              <a:t>sum_x86.asm</a:t>
            </a:r>
            <a:r>
              <a:rPr lang="zh-CN" altLang="en-US" sz="1800" b="1" dirty="0"/>
              <a:t>”</a:t>
            </a:r>
            <a:endParaRPr lang="en-US" altLang="zh-CN" sz="1900" b="1" dirty="0"/>
          </a:p>
          <a:p>
            <a:pPr lvl="1"/>
            <a:r>
              <a:rPr lang="zh-CN" altLang="en-US" sz="1600" b="1" dirty="0"/>
              <a:t>点击菜单：</a:t>
            </a:r>
            <a:r>
              <a:rPr lang="en-US" altLang="zh-CN" sz="1600" b="1" dirty="0"/>
              <a:t>File    -&gt;    Open</a:t>
            </a:r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r>
              <a:rPr lang="zh-CN" altLang="en-US" sz="1800" b="1" dirty="0"/>
              <a:t>第二步：汇编</a:t>
            </a:r>
            <a:endParaRPr lang="en-US" altLang="zh-CN" sz="1800" b="1" dirty="0"/>
          </a:p>
          <a:p>
            <a:pPr lvl="1"/>
            <a:r>
              <a:rPr lang="zh-CN" altLang="en-US" sz="1600" b="1" dirty="0"/>
              <a:t>点击菜单：</a:t>
            </a:r>
            <a:r>
              <a:rPr lang="en-US" altLang="zh-CN" sz="1600" b="1" dirty="0"/>
              <a:t>Project    -&gt;    Console Assemble &amp; Link</a:t>
            </a:r>
          </a:p>
          <a:p>
            <a:pPr lvl="1"/>
            <a:r>
              <a:rPr lang="zh-CN" altLang="en-US" sz="1600" b="1" dirty="0"/>
              <a:t>得到：</a:t>
            </a:r>
            <a:r>
              <a:rPr lang="en-US" altLang="zh-CN" sz="1600" b="1" dirty="0">
                <a:solidFill>
                  <a:srgbClr val="FF0000"/>
                </a:solidFill>
              </a:rPr>
              <a:t>sum_x86.obj</a:t>
            </a:r>
            <a:r>
              <a:rPr lang="zh-CN" altLang="en-US" sz="1600" b="1" dirty="0">
                <a:solidFill>
                  <a:srgbClr val="FF0000"/>
                </a:solidFill>
              </a:rPr>
              <a:t>、</a:t>
            </a:r>
            <a:r>
              <a:rPr lang="en-US" altLang="zh-CN" sz="1600" b="1" dirty="0">
                <a:solidFill>
                  <a:srgbClr val="FF0000"/>
                </a:solidFill>
              </a:rPr>
              <a:t>sum_x86.exe</a:t>
            </a:r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第三步：运行“</a:t>
            </a:r>
            <a:r>
              <a:rPr lang="en-US" altLang="zh-CN" sz="1800" b="1" dirty="0">
                <a:solidFill>
                  <a:srgbClr val="FF0000"/>
                </a:solidFill>
              </a:rPr>
              <a:t>sum_x86.exe</a:t>
            </a:r>
            <a:r>
              <a:rPr lang="zh-CN" altLang="en-US" sz="1800" b="1" dirty="0"/>
              <a:t>”</a:t>
            </a:r>
            <a:endParaRPr lang="en-US" altLang="zh-CN" sz="1800" b="1" dirty="0"/>
          </a:p>
          <a:p>
            <a:pPr lvl="1"/>
            <a:r>
              <a:rPr lang="zh-CN" altLang="en-US" sz="1600" b="1" dirty="0"/>
              <a:t>点击图标打开“命令提示符”</a:t>
            </a:r>
            <a:endParaRPr lang="en-US" altLang="zh-CN" sz="1600" b="1" dirty="0"/>
          </a:p>
          <a:p>
            <a:pPr lvl="1"/>
            <a:r>
              <a:rPr lang="zh-CN" altLang="en-US" sz="1600" b="1" dirty="0"/>
              <a:t>在“命令提示符”中输入“</a:t>
            </a:r>
            <a:r>
              <a:rPr lang="en-US" altLang="zh-CN" sz="1600" b="1" dirty="0">
                <a:solidFill>
                  <a:srgbClr val="FF0000"/>
                </a:solidFill>
              </a:rPr>
              <a:t>sum_x86.exe</a:t>
            </a:r>
            <a:r>
              <a:rPr lang="zh-CN" altLang="en-US" sz="1600" b="1" dirty="0"/>
              <a:t>”，即可执行程序</a:t>
            </a:r>
            <a:endParaRPr lang="en-US" altLang="zh-CN" sz="1600" b="1" dirty="0"/>
          </a:p>
          <a:p>
            <a:pPr lvl="1"/>
            <a:r>
              <a:rPr lang="zh-CN" altLang="en-US" sz="1600" b="1" dirty="0"/>
              <a:t>输入</a:t>
            </a:r>
            <a:r>
              <a:rPr lang="en-US" altLang="zh-CN" sz="1600" b="1" dirty="0"/>
              <a:t>n</a:t>
            </a:r>
            <a:r>
              <a:rPr lang="zh-CN" altLang="en-US" sz="1600" b="1" dirty="0"/>
              <a:t>值（如</a:t>
            </a:r>
            <a:r>
              <a:rPr lang="en-US" altLang="zh-CN" sz="1600" b="1" dirty="0"/>
              <a:t>10</a:t>
            </a:r>
            <a:r>
              <a:rPr lang="zh-CN" altLang="en-US" sz="1600" b="1" dirty="0"/>
              <a:t>），即可得到累加和值</a:t>
            </a:r>
            <a:r>
              <a:rPr lang="en-US" altLang="zh-CN" sz="1600" b="1" dirty="0"/>
              <a:t>Sum</a:t>
            </a:r>
            <a:r>
              <a:rPr lang="zh-CN" altLang="en-US" sz="1600" b="1" dirty="0"/>
              <a:t>（如</a:t>
            </a:r>
            <a:r>
              <a:rPr lang="en-US" altLang="zh-CN" sz="1600" b="1" dirty="0"/>
              <a:t>55</a:t>
            </a:r>
            <a:r>
              <a:rPr lang="zh-CN" altLang="en-US" sz="1600" b="1" dirty="0"/>
              <a:t>）</a:t>
            </a:r>
            <a:endParaRPr lang="en-US" altLang="zh-CN" sz="1400" b="1" dirty="0"/>
          </a:p>
          <a:p>
            <a:endParaRPr lang="en-US" altLang="zh-CN" sz="18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283E82-BD60-372D-C1A3-ED47B3D0C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243" y="5396181"/>
            <a:ext cx="1760560" cy="12901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C394A66-47C5-6A2E-78D3-17DCDE6E2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524" y="2914385"/>
            <a:ext cx="5052164" cy="1672819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110AB64-0AB0-8EAB-AA69-86A29DB648AD}"/>
              </a:ext>
            </a:extLst>
          </p:cNvPr>
          <p:cNvCxnSpPr/>
          <p:nvPr/>
        </p:nvCxnSpPr>
        <p:spPr>
          <a:xfrm flipV="1">
            <a:off x="4183693" y="3338186"/>
            <a:ext cx="6739003" cy="10459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8066773-0410-C15B-6885-9B4F9E1A2146}"/>
              </a:ext>
            </a:extLst>
          </p:cNvPr>
          <p:cNvCxnSpPr/>
          <p:nvPr/>
        </p:nvCxnSpPr>
        <p:spPr>
          <a:xfrm>
            <a:off x="4302690" y="5217090"/>
            <a:ext cx="2235896" cy="3382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2811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DE16DE35-3DEC-5EAE-5280-3FC396BF6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5446"/>
            <a:ext cx="7297455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4</a:t>
            </a:r>
            <a:r>
              <a:rPr lang="zh-CN" altLang="en-US" sz="2000" b="1" dirty="0"/>
              <a:t>）运行计算</a:t>
            </a:r>
            <a:r>
              <a:rPr lang="zh-CN" altLang="en-US" sz="2000" b="1" dirty="0">
                <a:solidFill>
                  <a:srgbClr val="FF0000"/>
                </a:solidFill>
              </a:rPr>
              <a:t>费波那契数列</a:t>
            </a:r>
            <a:r>
              <a:rPr lang="zh-CN" altLang="en-US" sz="2000" b="1" dirty="0"/>
              <a:t>的</a:t>
            </a:r>
            <a:r>
              <a:rPr lang="en-US" altLang="zh-CN" sz="2000" b="1" dirty="0"/>
              <a:t>Intel x86</a:t>
            </a:r>
            <a:r>
              <a:rPr lang="zh-CN" altLang="en-US" sz="2000" b="1" dirty="0"/>
              <a:t>汇编语言程序</a:t>
            </a:r>
            <a:endParaRPr lang="en-US" altLang="zh-CN" sz="20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计算费波那契数列的</a:t>
            </a:r>
            <a:r>
              <a:rPr lang="en-US" altLang="zh-CN" sz="1600" b="1" dirty="0"/>
              <a:t>Intel x86</a:t>
            </a:r>
            <a:r>
              <a:rPr lang="zh-CN" altLang="en-US" sz="1600" b="1" dirty="0"/>
              <a:t>汇编语言程序如下（</a:t>
            </a:r>
            <a:r>
              <a:rPr lang="en-US" altLang="zh-CN" sz="1600" b="1" dirty="0">
                <a:solidFill>
                  <a:srgbClr val="FF0000"/>
                </a:solidFill>
              </a:rPr>
              <a:t>fib_x86.asm</a:t>
            </a:r>
            <a:r>
              <a:rPr lang="zh-CN" altLang="en-US" sz="1600" b="1" dirty="0"/>
              <a:t>，位于</a:t>
            </a:r>
            <a:r>
              <a:rPr lang="en-US" altLang="zh-CN" sz="1600" b="1" dirty="0"/>
              <a:t>\</a:t>
            </a:r>
            <a:r>
              <a:rPr lang="en-US" altLang="zh-CN" sz="1600" b="1" dirty="0" err="1"/>
              <a:t>riscv</a:t>
            </a:r>
            <a:r>
              <a:rPr lang="zh-CN" altLang="en-US" sz="1600" b="1" dirty="0"/>
              <a:t>目录中）：</a:t>
            </a:r>
            <a:endParaRPr lang="en-US" altLang="zh-CN" sz="1600" b="1" dirty="0"/>
          </a:p>
          <a:p>
            <a:endParaRPr lang="zh-CN" altLang="en-US" sz="2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9151C0-0AB1-CA95-98F0-E6663F6AA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927" y="1869551"/>
            <a:ext cx="2493666" cy="453442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B61E493-BCB6-ADE3-32EE-05897BBEE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3792" y="201968"/>
            <a:ext cx="2730370" cy="645406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278122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:a16="http://schemas.microsoft.com/office/drawing/2014/main" id="{EBDC10F3-8394-5CF1-184C-453A3CC59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1914"/>
            <a:ext cx="10515600" cy="4919639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第一步：在</a:t>
            </a:r>
            <a:r>
              <a:rPr lang="en-US" altLang="zh-CN" sz="1800" b="1" dirty="0"/>
              <a:t>masm32</a:t>
            </a:r>
            <a:r>
              <a:rPr lang="zh-CN" altLang="en-US" sz="1800" b="1" dirty="0"/>
              <a:t>汇编工具中打开源程序“</a:t>
            </a:r>
            <a:r>
              <a:rPr lang="en-US" altLang="zh-CN" sz="1800" b="1" dirty="0">
                <a:solidFill>
                  <a:srgbClr val="FF0000"/>
                </a:solidFill>
              </a:rPr>
              <a:t>fib_x86.asm</a:t>
            </a:r>
            <a:r>
              <a:rPr lang="zh-CN" altLang="en-US" sz="1800" b="1" dirty="0"/>
              <a:t>”</a:t>
            </a:r>
            <a:endParaRPr lang="en-US" altLang="zh-CN" sz="1900" b="1" dirty="0"/>
          </a:p>
          <a:p>
            <a:pPr lvl="1"/>
            <a:r>
              <a:rPr lang="zh-CN" altLang="en-US" sz="1600" b="1" dirty="0"/>
              <a:t>点击菜单：</a:t>
            </a:r>
            <a:r>
              <a:rPr lang="en-US" altLang="zh-CN" sz="1600" b="1" dirty="0"/>
              <a:t>File    -&gt;    Open</a:t>
            </a:r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r>
              <a:rPr lang="zh-CN" altLang="en-US" sz="1800" b="1" dirty="0"/>
              <a:t>第二步：汇编</a:t>
            </a:r>
            <a:endParaRPr lang="en-US" altLang="zh-CN" sz="1800" b="1" dirty="0"/>
          </a:p>
          <a:p>
            <a:pPr lvl="1"/>
            <a:r>
              <a:rPr lang="zh-CN" altLang="en-US" sz="1600" b="1" dirty="0"/>
              <a:t>点击菜单：</a:t>
            </a:r>
            <a:r>
              <a:rPr lang="en-US" altLang="zh-CN" sz="1600" b="1" dirty="0"/>
              <a:t>Project    -&gt;    Console Assemble &amp; Link</a:t>
            </a:r>
          </a:p>
          <a:p>
            <a:pPr lvl="1"/>
            <a:r>
              <a:rPr lang="zh-CN" altLang="en-US" sz="1600" b="1" dirty="0"/>
              <a:t>得到：</a:t>
            </a:r>
            <a:r>
              <a:rPr lang="en-US" altLang="zh-CN" sz="1600" b="1" dirty="0">
                <a:solidFill>
                  <a:srgbClr val="FF0000"/>
                </a:solidFill>
              </a:rPr>
              <a:t>fib_x86.obj</a:t>
            </a:r>
            <a:r>
              <a:rPr lang="zh-CN" altLang="en-US" sz="1600" b="1" dirty="0">
                <a:solidFill>
                  <a:srgbClr val="FF0000"/>
                </a:solidFill>
              </a:rPr>
              <a:t>、</a:t>
            </a:r>
            <a:r>
              <a:rPr lang="en-US" altLang="zh-CN" sz="1600" b="1" dirty="0">
                <a:solidFill>
                  <a:srgbClr val="FF0000"/>
                </a:solidFill>
              </a:rPr>
              <a:t>fib_x86.exe</a:t>
            </a:r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第三步：运行“</a:t>
            </a:r>
            <a:r>
              <a:rPr lang="en-US" altLang="zh-CN" sz="1800" b="1" dirty="0">
                <a:solidFill>
                  <a:srgbClr val="FF0000"/>
                </a:solidFill>
              </a:rPr>
              <a:t>fib_x86.exe</a:t>
            </a:r>
            <a:r>
              <a:rPr lang="zh-CN" altLang="en-US" sz="1800" b="1" dirty="0"/>
              <a:t>”</a:t>
            </a:r>
            <a:endParaRPr lang="en-US" altLang="zh-CN" sz="1800" b="1" dirty="0"/>
          </a:p>
          <a:p>
            <a:pPr lvl="1"/>
            <a:r>
              <a:rPr lang="zh-CN" altLang="en-US" sz="1600" b="1" dirty="0"/>
              <a:t>点击图标打开“命令提示符”</a:t>
            </a:r>
            <a:endParaRPr lang="en-US" altLang="zh-CN" sz="1600" b="1" dirty="0"/>
          </a:p>
          <a:p>
            <a:pPr lvl="1"/>
            <a:r>
              <a:rPr lang="zh-CN" altLang="en-US" sz="1600" b="1" dirty="0"/>
              <a:t>在“命令提示符”中输入“</a:t>
            </a:r>
            <a:r>
              <a:rPr lang="en-US" altLang="zh-CN" sz="1600" b="1" dirty="0">
                <a:solidFill>
                  <a:srgbClr val="FF0000"/>
                </a:solidFill>
              </a:rPr>
              <a:t>fib_x86.exe</a:t>
            </a:r>
            <a:r>
              <a:rPr lang="zh-CN" altLang="en-US" sz="1600" b="1" dirty="0"/>
              <a:t>”，即可执行程序</a:t>
            </a:r>
            <a:endParaRPr lang="en-US" altLang="zh-CN" sz="1600" b="1" dirty="0"/>
          </a:p>
          <a:p>
            <a:pPr lvl="1"/>
            <a:r>
              <a:rPr lang="zh-CN" altLang="en-US" sz="1600" b="1" dirty="0"/>
              <a:t>输入数据个数（如</a:t>
            </a:r>
            <a:r>
              <a:rPr lang="en-US" altLang="zh-CN" sz="1600" b="1" dirty="0"/>
              <a:t>10</a:t>
            </a:r>
            <a:r>
              <a:rPr lang="zh-CN" altLang="en-US" sz="1600" b="1" dirty="0"/>
              <a:t>），即可得到费波那契数列：</a:t>
            </a:r>
            <a:endParaRPr lang="en-US" altLang="zh-CN" sz="1400" b="1" dirty="0"/>
          </a:p>
          <a:p>
            <a:endParaRPr lang="en-US" altLang="zh-CN" sz="18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C394A66-47C5-6A2E-78D3-17DCDE6E2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359" y="1668796"/>
            <a:ext cx="5052164" cy="1672819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110AB64-0AB0-8EAB-AA69-86A29DB648AD}"/>
              </a:ext>
            </a:extLst>
          </p:cNvPr>
          <p:cNvCxnSpPr>
            <a:cxnSpLocks/>
          </p:cNvCxnSpPr>
          <p:nvPr/>
        </p:nvCxnSpPr>
        <p:spPr>
          <a:xfrm flipV="1">
            <a:off x="4164904" y="2085584"/>
            <a:ext cx="6764055" cy="172803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8066773-0410-C15B-6885-9B4F9E1A2146}"/>
              </a:ext>
            </a:extLst>
          </p:cNvPr>
          <p:cNvCxnSpPr>
            <a:cxnSpLocks/>
          </p:cNvCxnSpPr>
          <p:nvPr/>
        </p:nvCxnSpPr>
        <p:spPr>
          <a:xfrm>
            <a:off x="5868444" y="4521896"/>
            <a:ext cx="1572016" cy="12264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84B30849-BB78-C9C5-5A67-7297D9B5F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183" y="4224499"/>
            <a:ext cx="2235896" cy="243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570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1F4E3C-9BFC-ED02-70C4-98CDF6A9A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）</a:t>
            </a:r>
            <a:r>
              <a:rPr lang="en-US" altLang="zh-CN" sz="2000" b="1" dirty="0"/>
              <a:t>ARMv7</a:t>
            </a:r>
            <a:r>
              <a:rPr lang="zh-CN" altLang="en-US" sz="2000" b="1" dirty="0"/>
              <a:t>汇编工具</a:t>
            </a:r>
            <a:endParaRPr lang="en-US" altLang="zh-CN" sz="20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在浏览器中打开</a:t>
            </a:r>
            <a:r>
              <a:rPr lang="en-US" altLang="zh-CN" sz="1600" b="1" dirty="0"/>
              <a:t>ARMv7</a:t>
            </a:r>
            <a:r>
              <a:rPr lang="zh-CN" altLang="en-US" sz="1600" b="1" dirty="0"/>
              <a:t>汇编工具：</a:t>
            </a:r>
            <a:r>
              <a:rPr lang="en-US" altLang="zh-CN" sz="1600" b="1" dirty="0">
                <a:solidFill>
                  <a:srgbClr val="FF0000"/>
                </a:solidFill>
              </a:rPr>
              <a:t>https://cpulator.01xz.net/?sys=arm-de1soc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endParaRPr lang="zh-CN" altLang="en-US" sz="24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D257AA9-D4FB-A508-B89C-BF29D2963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182" y="2862172"/>
            <a:ext cx="4326566" cy="3630703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B33A52E4-CE60-454F-1F0A-C6CED003D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ARMv7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汇编语言程序的运行</a:t>
            </a:r>
          </a:p>
        </p:txBody>
      </p:sp>
    </p:spTree>
    <p:extLst>
      <p:ext uri="{BB962C8B-B14F-4D97-AF65-F5344CB8AC3E}">
        <p14:creationId xmlns:p14="http://schemas.microsoft.com/office/powerpoint/2010/main" val="26724018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A894F97-7751-B883-210C-D7200E8CF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243" y="282451"/>
            <a:ext cx="7222018" cy="651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100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1F4E3C-9BFC-ED02-70C4-98CDF6A9A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9874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）在</a:t>
            </a:r>
            <a:r>
              <a:rPr lang="en-US" altLang="zh-CN" sz="2000" b="1" dirty="0"/>
              <a:t>ARMv7</a:t>
            </a:r>
            <a:r>
              <a:rPr lang="zh-CN" altLang="en-US" sz="2000" b="1" dirty="0"/>
              <a:t>汇编工具中运行</a:t>
            </a:r>
            <a:r>
              <a:rPr lang="zh-CN" altLang="en-US" sz="2000" b="1" dirty="0">
                <a:solidFill>
                  <a:srgbClr val="FF0000"/>
                </a:solidFill>
              </a:rPr>
              <a:t>求累加和</a:t>
            </a:r>
            <a:r>
              <a:rPr lang="zh-CN" altLang="en-US" sz="2000" b="1" dirty="0"/>
              <a:t>程序</a:t>
            </a:r>
            <a:endParaRPr lang="en-US" altLang="zh-CN" sz="2000" b="1" dirty="0"/>
          </a:p>
          <a:p>
            <a:pPr lvl="1"/>
            <a:endParaRPr lang="en-US" altLang="zh-CN" sz="2000" b="1" dirty="0"/>
          </a:p>
          <a:p>
            <a:pPr lvl="1"/>
            <a:r>
              <a:rPr lang="zh-CN" altLang="en-US" sz="1600" b="1" dirty="0"/>
              <a:t>求累加和的</a:t>
            </a:r>
            <a:r>
              <a:rPr lang="en-US" altLang="zh-CN" sz="1600" b="1" dirty="0"/>
              <a:t>ARMv7</a:t>
            </a:r>
            <a:r>
              <a:rPr lang="zh-CN" altLang="en-US" sz="1600" b="1" dirty="0"/>
              <a:t>汇编语言程序如下（</a:t>
            </a:r>
            <a:r>
              <a:rPr lang="en-US" altLang="zh-CN" sz="1600" b="1" dirty="0">
                <a:solidFill>
                  <a:srgbClr val="FF0000"/>
                </a:solidFill>
              </a:rPr>
              <a:t>sum_armv7.s</a:t>
            </a:r>
            <a:r>
              <a:rPr lang="zh-CN" altLang="en-US" sz="1600" b="1" dirty="0"/>
              <a:t>，位于</a:t>
            </a:r>
            <a:r>
              <a:rPr lang="en-US" altLang="zh-CN" sz="1600" b="1" dirty="0"/>
              <a:t>\armv7</a:t>
            </a:r>
            <a:r>
              <a:rPr lang="zh-CN" altLang="en-US" sz="1600" b="1" dirty="0"/>
              <a:t>目录中）：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endParaRPr lang="zh-CN" altLang="en-US" sz="24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71B041-10E3-7F90-689F-9D7280810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183" y="1474327"/>
            <a:ext cx="4211529" cy="4619837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8315763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B8E39A-B570-4EC1-2FF7-AB1A734EB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0291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第一步：打开源程序（</a:t>
            </a:r>
            <a:r>
              <a:rPr lang="en-US" altLang="zh-CN" sz="1800" b="1" dirty="0"/>
              <a:t>sum_armv7.s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第二步：汇编</a:t>
            </a:r>
          </a:p>
          <a:p>
            <a:endParaRPr lang="zh-CN" altLang="en-US" sz="1800" b="1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EACDA1E-8C62-7FDA-3D7C-40F39FE1E85A}"/>
              </a:ext>
            </a:extLst>
          </p:cNvPr>
          <p:cNvGrpSpPr/>
          <p:nvPr/>
        </p:nvGrpSpPr>
        <p:grpSpPr>
          <a:xfrm>
            <a:off x="2508192" y="847510"/>
            <a:ext cx="5761074" cy="1656926"/>
            <a:chOff x="334926" y="2289570"/>
            <a:chExt cx="5761074" cy="165692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45AAE12-F724-95FF-A83D-AB5C789C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4926" y="2677253"/>
              <a:ext cx="5761074" cy="1269243"/>
            </a:xfrm>
            <a:prstGeom prst="rect">
              <a:avLst/>
            </a:prstGeom>
          </p:spPr>
        </p:pic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D373CE42-FEA8-1E60-F9F6-9F85008C29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0595" y="3165032"/>
              <a:ext cx="552893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直接箭头连接符 1">
              <a:extLst>
                <a:ext uri="{FF2B5EF4-FFF2-40B4-BE49-F238E27FC236}">
                  <a16:creationId xmlns:a16="http://schemas.microsoft.com/office/drawing/2014/main" id="{B054EE74-768A-249D-7357-F7F527CCE43B}"/>
                </a:ext>
              </a:extLst>
            </p:cNvPr>
            <p:cNvCxnSpPr>
              <a:cxnSpLocks/>
            </p:cNvCxnSpPr>
            <p:nvPr/>
          </p:nvCxnSpPr>
          <p:spPr>
            <a:xfrm>
              <a:off x="4698424" y="2289570"/>
              <a:ext cx="0" cy="45523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1D959F7F-17E9-79D4-5D51-8F2367FED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769" y="3418699"/>
            <a:ext cx="7663841" cy="2591791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C1AD8A4-CA55-DBA8-9D83-AB00B46FCCD7}"/>
              </a:ext>
            </a:extLst>
          </p:cNvPr>
          <p:cNvCxnSpPr>
            <a:cxnSpLocks/>
          </p:cNvCxnSpPr>
          <p:nvPr/>
        </p:nvCxnSpPr>
        <p:spPr>
          <a:xfrm>
            <a:off x="6372484" y="3614433"/>
            <a:ext cx="0" cy="45523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EF3C9EEF-A423-F10A-1678-87BA9E7CF6D9}"/>
              </a:ext>
            </a:extLst>
          </p:cNvPr>
          <p:cNvSpPr txBox="1"/>
          <p:nvPr/>
        </p:nvSpPr>
        <p:spPr>
          <a:xfrm>
            <a:off x="5749232" y="3085412"/>
            <a:ext cx="902811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 b="1"/>
            </a:lvl1pPr>
          </a:lstStyle>
          <a:p>
            <a:r>
              <a:rPr lang="zh-CN" altLang="en-US" dirty="0"/>
              <a:t>点击这里</a:t>
            </a:r>
          </a:p>
        </p:txBody>
      </p:sp>
    </p:spTree>
    <p:extLst>
      <p:ext uri="{BB962C8B-B14F-4D97-AF65-F5344CB8AC3E}">
        <p14:creationId xmlns:p14="http://schemas.microsoft.com/office/powerpoint/2010/main" val="38705885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017B593-BCE7-2B2B-311C-24D6693861DD}"/>
              </a:ext>
            </a:extLst>
          </p:cNvPr>
          <p:cNvCxnSpPr>
            <a:cxnSpLocks/>
          </p:cNvCxnSpPr>
          <p:nvPr/>
        </p:nvCxnSpPr>
        <p:spPr>
          <a:xfrm>
            <a:off x="5621079" y="2821172"/>
            <a:ext cx="0" cy="5139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6871560-089B-1E70-6F44-48A597A876DA}"/>
              </a:ext>
            </a:extLst>
          </p:cNvPr>
          <p:cNvCxnSpPr>
            <a:cxnSpLocks/>
          </p:cNvCxnSpPr>
          <p:nvPr/>
        </p:nvCxnSpPr>
        <p:spPr>
          <a:xfrm flipH="1">
            <a:off x="3402418" y="6176963"/>
            <a:ext cx="55289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4ED44887-5BEA-A196-EBB4-23D3428BA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82" y="0"/>
            <a:ext cx="8908991" cy="6858000"/>
          </a:xfrm>
          <a:prstGeom prst="rect">
            <a:avLst/>
          </a:prstGeom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26C8D8F9-178B-8D37-093A-4FA753448882}"/>
              </a:ext>
            </a:extLst>
          </p:cNvPr>
          <p:cNvCxnSpPr>
            <a:cxnSpLocks/>
          </p:cNvCxnSpPr>
          <p:nvPr/>
        </p:nvCxnSpPr>
        <p:spPr>
          <a:xfrm>
            <a:off x="1099279" y="6281802"/>
            <a:ext cx="0" cy="42801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9578C19-E468-F222-91D0-26773D67A4ED}"/>
              </a:ext>
            </a:extLst>
          </p:cNvPr>
          <p:cNvCxnSpPr>
            <a:cxnSpLocks/>
          </p:cNvCxnSpPr>
          <p:nvPr/>
        </p:nvCxnSpPr>
        <p:spPr>
          <a:xfrm>
            <a:off x="3848742" y="818281"/>
            <a:ext cx="0" cy="45523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BFA4F5A1-81B7-B782-FC22-4C58F45BEDFD}"/>
              </a:ext>
            </a:extLst>
          </p:cNvPr>
          <p:cNvCxnSpPr>
            <a:cxnSpLocks/>
          </p:cNvCxnSpPr>
          <p:nvPr/>
        </p:nvCxnSpPr>
        <p:spPr>
          <a:xfrm>
            <a:off x="3262107" y="818282"/>
            <a:ext cx="0" cy="45523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CEF2A6B2-F254-828C-588B-7B7104F64699}"/>
              </a:ext>
            </a:extLst>
          </p:cNvPr>
          <p:cNvSpPr txBox="1"/>
          <p:nvPr/>
        </p:nvSpPr>
        <p:spPr>
          <a:xfrm>
            <a:off x="3643549" y="373259"/>
            <a:ext cx="2281261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/>
              <a:t>指令机器码（</a:t>
            </a:r>
            <a:r>
              <a:rPr lang="en-US" altLang="zh-CN" sz="1400" b="1" dirty="0"/>
              <a:t>14</a:t>
            </a:r>
            <a:r>
              <a:rPr lang="zh-CN" altLang="en-US" sz="1400" b="1" dirty="0"/>
              <a:t>条指令）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E1D9E4D-2900-5D71-02C5-56E49D407D26}"/>
              </a:ext>
            </a:extLst>
          </p:cNvPr>
          <p:cNvSpPr txBox="1"/>
          <p:nvPr/>
        </p:nvSpPr>
        <p:spPr>
          <a:xfrm>
            <a:off x="2358009" y="373258"/>
            <a:ext cx="1106030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/>
              <a:t>主存地址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54AE609-8DD1-422C-E4F4-E3524FA0FB92}"/>
              </a:ext>
            </a:extLst>
          </p:cNvPr>
          <p:cNvSpPr/>
          <p:nvPr/>
        </p:nvSpPr>
        <p:spPr>
          <a:xfrm>
            <a:off x="3569920" y="1283602"/>
            <a:ext cx="657614" cy="3833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AD14959B-C088-15E2-E0F3-F578B2297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050" y="1108554"/>
            <a:ext cx="3928121" cy="430895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1282D7E0-B0FE-7DD1-A368-A9FECB4CFFA4}"/>
              </a:ext>
            </a:extLst>
          </p:cNvPr>
          <p:cNvSpPr txBox="1"/>
          <p:nvPr/>
        </p:nvSpPr>
        <p:spPr>
          <a:xfrm>
            <a:off x="10253022" y="3263030"/>
            <a:ext cx="1033960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14</a:t>
            </a:r>
            <a:r>
              <a:rPr lang="zh-CN" altLang="en-US" sz="1400" b="1" dirty="0"/>
              <a:t>条指令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B467C1F-469D-024D-D0C5-C1A3174C8797}"/>
              </a:ext>
            </a:extLst>
          </p:cNvPr>
          <p:cNvSpPr txBox="1"/>
          <p:nvPr/>
        </p:nvSpPr>
        <p:spPr>
          <a:xfrm>
            <a:off x="1772077" y="6464958"/>
            <a:ext cx="1033960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/>
              <a:t>汇编成功</a:t>
            </a:r>
          </a:p>
        </p:txBody>
      </p:sp>
    </p:spTree>
    <p:extLst>
      <p:ext uri="{BB962C8B-B14F-4D97-AF65-F5344CB8AC3E}">
        <p14:creationId xmlns:p14="http://schemas.microsoft.com/office/powerpoint/2010/main" val="17638957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B8E39A-B570-4EC1-2FF7-AB1A734EB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5447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第三步：连续执行程序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77CD26-ACE6-05FB-6015-08731FCDE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883" y="1243540"/>
            <a:ext cx="6635447" cy="10793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CEAA539-0645-C65F-56C5-EDC2DE121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883" y="3539904"/>
            <a:ext cx="7319375" cy="2829293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24B30F70-DBE6-45E9-F6BD-8698920D61AF}"/>
              </a:ext>
            </a:extLst>
          </p:cNvPr>
          <p:cNvCxnSpPr>
            <a:cxnSpLocks/>
          </p:cNvCxnSpPr>
          <p:nvPr/>
        </p:nvCxnSpPr>
        <p:spPr>
          <a:xfrm>
            <a:off x="5916946" y="729559"/>
            <a:ext cx="0" cy="5139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19810E7-6072-B4F4-9E24-E35D67BB1D47}"/>
              </a:ext>
            </a:extLst>
          </p:cNvPr>
          <p:cNvCxnSpPr>
            <a:cxnSpLocks/>
          </p:cNvCxnSpPr>
          <p:nvPr/>
        </p:nvCxnSpPr>
        <p:spPr>
          <a:xfrm>
            <a:off x="3219675" y="3374638"/>
            <a:ext cx="0" cy="5139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6C0B01F-5C2D-9D0E-7DBA-0579570890BF}"/>
              </a:ext>
            </a:extLst>
          </p:cNvPr>
          <p:cNvSpPr txBox="1"/>
          <p:nvPr/>
        </p:nvSpPr>
        <p:spPr>
          <a:xfrm>
            <a:off x="1234299" y="5057791"/>
            <a:ext cx="1252603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/>
              <a:t>程序运行结束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BF82DB5-0E18-B025-EB9E-F918D34BDFAA}"/>
              </a:ext>
            </a:extLst>
          </p:cNvPr>
          <p:cNvCxnSpPr>
            <a:cxnSpLocks/>
          </p:cNvCxnSpPr>
          <p:nvPr/>
        </p:nvCxnSpPr>
        <p:spPr>
          <a:xfrm>
            <a:off x="7598345" y="5855216"/>
            <a:ext cx="0" cy="5139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32DECA4A-C6FC-7174-A445-9DE8ABD1404B}"/>
              </a:ext>
            </a:extLst>
          </p:cNvPr>
          <p:cNvSpPr txBox="1"/>
          <p:nvPr/>
        </p:nvSpPr>
        <p:spPr>
          <a:xfrm>
            <a:off x="5465540" y="318680"/>
            <a:ext cx="902811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 b="1"/>
            </a:lvl1pPr>
          </a:lstStyle>
          <a:p>
            <a:r>
              <a:rPr lang="zh-CN" altLang="en-US" dirty="0"/>
              <a:t>点击这里</a:t>
            </a:r>
          </a:p>
        </p:txBody>
      </p:sp>
    </p:spTree>
    <p:extLst>
      <p:ext uri="{BB962C8B-B14F-4D97-AF65-F5344CB8AC3E}">
        <p14:creationId xmlns:p14="http://schemas.microsoft.com/office/powerpoint/2010/main" val="561430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0B7B8D-0828-47F9-AE75-1113C871B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066361-EDEB-40EB-A56E-B12631445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010831" cy="566511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串操作的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AT&amp;T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语法实现内联汇编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740EA1-67A7-4B7C-9C5C-A0B14F077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146" y="2353061"/>
            <a:ext cx="3796937" cy="303031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8DB7CD8-401D-43EC-A8F8-6F4235F2AC65}"/>
              </a:ext>
            </a:extLst>
          </p:cNvPr>
          <p:cNvSpPr txBox="1"/>
          <p:nvPr/>
        </p:nvSpPr>
        <p:spPr>
          <a:xfrm>
            <a:off x="6342970" y="1645175"/>
            <a:ext cx="50108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将字符串中的小写字母转变成大写字母显示，可尝试改变输入串的初始值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D4DAC68-D010-4843-A84F-2B31882B8D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136"/>
          <a:stretch/>
        </p:blipFill>
        <p:spPr>
          <a:xfrm>
            <a:off x="6485738" y="2353061"/>
            <a:ext cx="4908884" cy="385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431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0598622-394C-3B10-6B69-5B272F972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504"/>
            <a:ext cx="12192000" cy="5608992"/>
          </a:xfrm>
          <a:prstGeom prst="rect">
            <a:avLst/>
          </a:prstGeom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670DBBBC-ECC3-C2E5-6F11-17354CBE4B15}"/>
              </a:ext>
            </a:extLst>
          </p:cNvPr>
          <p:cNvCxnSpPr>
            <a:cxnSpLocks/>
          </p:cNvCxnSpPr>
          <p:nvPr/>
        </p:nvCxnSpPr>
        <p:spPr>
          <a:xfrm>
            <a:off x="3325661" y="4458553"/>
            <a:ext cx="6393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B1296AB-715E-B13B-DB58-D5D7B849F06C}"/>
              </a:ext>
            </a:extLst>
          </p:cNvPr>
          <p:cNvCxnSpPr>
            <a:cxnSpLocks/>
          </p:cNvCxnSpPr>
          <p:nvPr/>
        </p:nvCxnSpPr>
        <p:spPr>
          <a:xfrm>
            <a:off x="3325661" y="4072334"/>
            <a:ext cx="6393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4D7AB625-D502-B23C-599F-532F848A61D1}"/>
              </a:ext>
            </a:extLst>
          </p:cNvPr>
          <p:cNvSpPr txBox="1"/>
          <p:nvPr/>
        </p:nvSpPr>
        <p:spPr>
          <a:xfrm>
            <a:off x="1829285" y="4150776"/>
            <a:ext cx="1252603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/>
              <a:t>程序运行结果</a:t>
            </a:r>
          </a:p>
        </p:txBody>
      </p:sp>
    </p:spTree>
    <p:extLst>
      <p:ext uri="{BB962C8B-B14F-4D97-AF65-F5344CB8AC3E}">
        <p14:creationId xmlns:p14="http://schemas.microsoft.com/office/powerpoint/2010/main" val="6896456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101CB90-66F3-D70E-36D8-D7408E9EC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606" y="0"/>
            <a:ext cx="7676788" cy="6858000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49F91C70-3277-9B89-058D-62BF8B9DB26B}"/>
              </a:ext>
            </a:extLst>
          </p:cNvPr>
          <p:cNvCxnSpPr>
            <a:cxnSpLocks/>
          </p:cNvCxnSpPr>
          <p:nvPr/>
        </p:nvCxnSpPr>
        <p:spPr>
          <a:xfrm>
            <a:off x="7185371" y="6126445"/>
            <a:ext cx="0" cy="5139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箭头连接符 1">
            <a:extLst>
              <a:ext uri="{FF2B5EF4-FFF2-40B4-BE49-F238E27FC236}">
                <a16:creationId xmlns:a16="http://schemas.microsoft.com/office/drawing/2014/main" id="{780D0D66-20A9-B56F-FD01-26E5EA62D858}"/>
              </a:ext>
            </a:extLst>
          </p:cNvPr>
          <p:cNvCxnSpPr>
            <a:cxnSpLocks/>
          </p:cNvCxnSpPr>
          <p:nvPr/>
        </p:nvCxnSpPr>
        <p:spPr>
          <a:xfrm>
            <a:off x="5561556" y="3092173"/>
            <a:ext cx="0" cy="4934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8F06A16D-EFF6-EEC1-2A5B-1E41A894EF1D}"/>
              </a:ext>
            </a:extLst>
          </p:cNvPr>
          <p:cNvSpPr txBox="1"/>
          <p:nvPr/>
        </p:nvSpPr>
        <p:spPr>
          <a:xfrm>
            <a:off x="5167471" y="2666442"/>
            <a:ext cx="1252603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/>
              <a:t>程序运行结果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BD40CEEB-C293-E0A8-D177-F29B00FA35CE}"/>
              </a:ext>
            </a:extLst>
          </p:cNvPr>
          <p:cNvCxnSpPr>
            <a:cxnSpLocks/>
          </p:cNvCxnSpPr>
          <p:nvPr/>
        </p:nvCxnSpPr>
        <p:spPr>
          <a:xfrm>
            <a:off x="6158630" y="3092173"/>
            <a:ext cx="0" cy="4934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63200CE-D656-96DB-E60C-7189AD04E63E}"/>
              </a:ext>
            </a:extLst>
          </p:cNvPr>
          <p:cNvSpPr txBox="1"/>
          <p:nvPr/>
        </p:nvSpPr>
        <p:spPr>
          <a:xfrm>
            <a:off x="6021737" y="5754982"/>
            <a:ext cx="2327268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/>
              <a:t>点击这里，查看主存的内容</a:t>
            </a:r>
          </a:p>
        </p:txBody>
      </p:sp>
    </p:spTree>
    <p:extLst>
      <p:ext uri="{BB962C8B-B14F-4D97-AF65-F5344CB8AC3E}">
        <p14:creationId xmlns:p14="http://schemas.microsoft.com/office/powerpoint/2010/main" val="31741921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B8E39A-B570-4EC1-2FF7-AB1A734EB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5447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第四步：单步执行程序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C0B01F-5C2D-9D0E-7DBA-0579570890BF}"/>
              </a:ext>
            </a:extLst>
          </p:cNvPr>
          <p:cNvSpPr txBox="1"/>
          <p:nvPr/>
        </p:nvSpPr>
        <p:spPr>
          <a:xfrm>
            <a:off x="6845959" y="377287"/>
            <a:ext cx="1252603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/>
              <a:t>首先点击这里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5D9130-8337-31F7-9818-B730D08E2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681" y="1275621"/>
            <a:ext cx="8195385" cy="8321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35C8C30-9A2D-EFDB-2C77-C71A29BFE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741" y="4391211"/>
            <a:ext cx="8239325" cy="799597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02188C6-1BDE-CA76-6ED2-35520937AD0B}"/>
              </a:ext>
            </a:extLst>
          </p:cNvPr>
          <p:cNvCxnSpPr>
            <a:cxnSpLocks/>
          </p:cNvCxnSpPr>
          <p:nvPr/>
        </p:nvCxnSpPr>
        <p:spPr>
          <a:xfrm>
            <a:off x="7516589" y="867345"/>
            <a:ext cx="0" cy="5139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A429576-8D01-362C-CF40-A95C8AD365B9}"/>
              </a:ext>
            </a:extLst>
          </p:cNvPr>
          <p:cNvCxnSpPr>
            <a:cxnSpLocks/>
          </p:cNvCxnSpPr>
          <p:nvPr/>
        </p:nvCxnSpPr>
        <p:spPr>
          <a:xfrm>
            <a:off x="3789609" y="3877230"/>
            <a:ext cx="0" cy="5139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493CD709-9C77-D150-A9F2-9410026DA11E}"/>
              </a:ext>
            </a:extLst>
          </p:cNvPr>
          <p:cNvSpPr txBox="1"/>
          <p:nvPr/>
        </p:nvSpPr>
        <p:spPr>
          <a:xfrm>
            <a:off x="2250994" y="3466351"/>
            <a:ext cx="3329351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/>
              <a:t>然后点击这里；点击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次，执行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条指令</a:t>
            </a:r>
          </a:p>
        </p:txBody>
      </p:sp>
    </p:spTree>
    <p:extLst>
      <p:ext uri="{BB962C8B-B14F-4D97-AF65-F5344CB8AC3E}">
        <p14:creationId xmlns:p14="http://schemas.microsoft.com/office/powerpoint/2010/main" val="14779874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E93166-5D12-A950-A0F1-D87F32E9B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607" y="0"/>
            <a:ext cx="9780786" cy="6858000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A9E4BC58-8E7C-6590-505A-55754812D48A}"/>
              </a:ext>
            </a:extLst>
          </p:cNvPr>
          <p:cNvCxnSpPr>
            <a:cxnSpLocks/>
          </p:cNvCxnSpPr>
          <p:nvPr/>
        </p:nvCxnSpPr>
        <p:spPr>
          <a:xfrm>
            <a:off x="1102291" y="1610969"/>
            <a:ext cx="6393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2AC4EEC7-BF92-8C5E-64CB-78526D1F4EBA}"/>
              </a:ext>
            </a:extLst>
          </p:cNvPr>
          <p:cNvCxnSpPr>
            <a:cxnSpLocks/>
          </p:cNvCxnSpPr>
          <p:nvPr/>
        </p:nvCxnSpPr>
        <p:spPr>
          <a:xfrm>
            <a:off x="4985360" y="2124537"/>
            <a:ext cx="6393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81D51783-F4FF-9ED7-3B4E-358845F36FE9}"/>
              </a:ext>
            </a:extLst>
          </p:cNvPr>
          <p:cNvSpPr txBox="1"/>
          <p:nvPr/>
        </p:nvSpPr>
        <p:spPr>
          <a:xfrm>
            <a:off x="2768252" y="1970648"/>
            <a:ext cx="1397137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/>
              <a:t>执行第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条指令</a:t>
            </a:r>
          </a:p>
        </p:txBody>
      </p:sp>
    </p:spTree>
    <p:extLst>
      <p:ext uri="{BB962C8B-B14F-4D97-AF65-F5344CB8AC3E}">
        <p14:creationId xmlns:p14="http://schemas.microsoft.com/office/powerpoint/2010/main" val="24000303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44AA6A0-E522-7FF5-EE3D-966B357B0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018" y="0"/>
            <a:ext cx="9195963" cy="6720580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18FD2E45-A7E5-95E8-3C19-3DA206683670}"/>
              </a:ext>
            </a:extLst>
          </p:cNvPr>
          <p:cNvCxnSpPr>
            <a:cxnSpLocks/>
          </p:cNvCxnSpPr>
          <p:nvPr/>
        </p:nvCxnSpPr>
        <p:spPr>
          <a:xfrm>
            <a:off x="1208762" y="1761281"/>
            <a:ext cx="6393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4AFEDF1-0A7F-897C-5455-B3A8EE6924B0}"/>
              </a:ext>
            </a:extLst>
          </p:cNvPr>
          <p:cNvCxnSpPr>
            <a:cxnSpLocks/>
          </p:cNvCxnSpPr>
          <p:nvPr/>
        </p:nvCxnSpPr>
        <p:spPr>
          <a:xfrm>
            <a:off x="4258850" y="2406372"/>
            <a:ext cx="6393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CD90C3F3-E49B-EB52-7962-F61BD80871D0}"/>
              </a:ext>
            </a:extLst>
          </p:cNvPr>
          <p:cNvSpPr txBox="1"/>
          <p:nvPr/>
        </p:nvSpPr>
        <p:spPr>
          <a:xfrm>
            <a:off x="2567836" y="2252483"/>
            <a:ext cx="1397137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/>
              <a:t>执行第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条指令</a:t>
            </a:r>
          </a:p>
        </p:txBody>
      </p:sp>
    </p:spTree>
    <p:extLst>
      <p:ext uri="{BB962C8B-B14F-4D97-AF65-F5344CB8AC3E}">
        <p14:creationId xmlns:p14="http://schemas.microsoft.com/office/powerpoint/2010/main" val="3613471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6EAFAC0-4254-B024-9BF5-A5D768366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459" y="0"/>
            <a:ext cx="9247082" cy="6858000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DAB9E2A-3431-3BCE-3ACF-C9AA1BFF015A}"/>
              </a:ext>
            </a:extLst>
          </p:cNvPr>
          <p:cNvCxnSpPr>
            <a:cxnSpLocks/>
          </p:cNvCxnSpPr>
          <p:nvPr/>
        </p:nvCxnSpPr>
        <p:spPr>
          <a:xfrm>
            <a:off x="1352811" y="1078612"/>
            <a:ext cx="6393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830C3D6-6A13-EAB0-58C4-FC0F4B69CADA}"/>
              </a:ext>
            </a:extLst>
          </p:cNvPr>
          <p:cNvCxnSpPr>
            <a:cxnSpLocks/>
          </p:cNvCxnSpPr>
          <p:nvPr/>
        </p:nvCxnSpPr>
        <p:spPr>
          <a:xfrm>
            <a:off x="5185776" y="2575474"/>
            <a:ext cx="6393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8AD85A45-F7E2-5124-D375-97B876F09E64}"/>
              </a:ext>
            </a:extLst>
          </p:cNvPr>
          <p:cNvSpPr txBox="1"/>
          <p:nvPr/>
        </p:nvSpPr>
        <p:spPr>
          <a:xfrm>
            <a:off x="2893512" y="2346429"/>
            <a:ext cx="1397137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/>
              <a:t>执行第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条指令</a:t>
            </a:r>
          </a:p>
        </p:txBody>
      </p:sp>
    </p:spTree>
    <p:extLst>
      <p:ext uri="{BB962C8B-B14F-4D97-AF65-F5344CB8AC3E}">
        <p14:creationId xmlns:p14="http://schemas.microsoft.com/office/powerpoint/2010/main" val="2769909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1F4E3C-9BFC-ED02-70C4-98CDF6A9A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296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3</a:t>
            </a:r>
            <a:r>
              <a:rPr lang="zh-CN" altLang="en-US" sz="2000" b="1" dirty="0"/>
              <a:t>）在</a:t>
            </a:r>
            <a:r>
              <a:rPr lang="en-US" altLang="zh-CN" sz="2000" b="1" dirty="0"/>
              <a:t>ARMv7</a:t>
            </a:r>
            <a:r>
              <a:rPr lang="zh-CN" altLang="en-US" sz="2000" b="1" dirty="0"/>
              <a:t>汇编工具中运行计算</a:t>
            </a:r>
            <a:r>
              <a:rPr lang="zh-CN" altLang="en-US" sz="2000" b="1" dirty="0">
                <a:solidFill>
                  <a:srgbClr val="FF0000"/>
                </a:solidFill>
              </a:rPr>
              <a:t>费波那契数列</a:t>
            </a:r>
            <a:r>
              <a:rPr lang="zh-CN" altLang="en-US" sz="2000" b="1" dirty="0"/>
              <a:t>程序</a:t>
            </a:r>
            <a:endParaRPr lang="en-US" altLang="zh-CN" sz="2000" b="1" dirty="0"/>
          </a:p>
          <a:p>
            <a:pPr lvl="1"/>
            <a:endParaRPr lang="en-US" altLang="zh-CN" sz="2000" b="1" dirty="0"/>
          </a:p>
          <a:p>
            <a:pPr lvl="1"/>
            <a:r>
              <a:rPr lang="zh-CN" altLang="en-US" sz="1600" b="1" dirty="0"/>
              <a:t>计算费波那契数列的</a:t>
            </a:r>
            <a:r>
              <a:rPr lang="en-US" altLang="zh-CN" sz="1600" b="1" dirty="0"/>
              <a:t>ARMv7</a:t>
            </a:r>
            <a:r>
              <a:rPr lang="zh-CN" altLang="en-US" sz="1600" b="1" dirty="0"/>
              <a:t>汇编语言程序如下（</a:t>
            </a:r>
            <a:r>
              <a:rPr lang="en-US" altLang="zh-CN" sz="1600" b="1" dirty="0">
                <a:solidFill>
                  <a:srgbClr val="FF0000"/>
                </a:solidFill>
              </a:rPr>
              <a:t>fib_armv7.s</a:t>
            </a:r>
            <a:r>
              <a:rPr lang="zh-CN" altLang="en-US" sz="1600" b="1" dirty="0"/>
              <a:t>，位于</a:t>
            </a:r>
            <a:r>
              <a:rPr lang="en-US" altLang="zh-CN" sz="1600" b="1" dirty="0"/>
              <a:t>\armv7</a:t>
            </a:r>
            <a:r>
              <a:rPr lang="zh-CN" altLang="en-US" sz="1600" b="1" dirty="0"/>
              <a:t>目录中）：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endParaRPr lang="zh-CN" altLang="en-US" sz="24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24F8FC-7267-5578-8390-87EF1C605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016" y="1410325"/>
            <a:ext cx="5441122" cy="5353729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9259035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B8E39A-B570-4EC1-2FF7-AB1A734EB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0291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第一步：打开源程序（</a:t>
            </a:r>
            <a:r>
              <a:rPr lang="en-US" altLang="zh-CN" sz="1800" b="1" dirty="0"/>
              <a:t>fib_armv7.s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r>
              <a:rPr lang="zh-CN" altLang="en-US" sz="1800" b="1" dirty="0"/>
              <a:t>第二步：汇编</a:t>
            </a:r>
          </a:p>
          <a:p>
            <a:endParaRPr lang="zh-CN" altLang="en-US" sz="1800" b="1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EACDA1E-8C62-7FDA-3D7C-40F39FE1E85A}"/>
              </a:ext>
            </a:extLst>
          </p:cNvPr>
          <p:cNvGrpSpPr/>
          <p:nvPr/>
        </p:nvGrpSpPr>
        <p:grpSpPr>
          <a:xfrm>
            <a:off x="2508192" y="847510"/>
            <a:ext cx="5761074" cy="1656926"/>
            <a:chOff x="334926" y="2289570"/>
            <a:chExt cx="5761074" cy="165692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45AAE12-F724-95FF-A83D-AB5C789C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4926" y="2677253"/>
              <a:ext cx="5761074" cy="1269243"/>
            </a:xfrm>
            <a:prstGeom prst="rect">
              <a:avLst/>
            </a:prstGeom>
          </p:spPr>
        </p:pic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D373CE42-FEA8-1E60-F9F6-9F85008C29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0595" y="3165032"/>
              <a:ext cx="552893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直接箭头连接符 1">
              <a:extLst>
                <a:ext uri="{FF2B5EF4-FFF2-40B4-BE49-F238E27FC236}">
                  <a16:creationId xmlns:a16="http://schemas.microsoft.com/office/drawing/2014/main" id="{B054EE74-768A-249D-7357-F7F527CCE43B}"/>
                </a:ext>
              </a:extLst>
            </p:cNvPr>
            <p:cNvCxnSpPr>
              <a:cxnSpLocks/>
            </p:cNvCxnSpPr>
            <p:nvPr/>
          </p:nvCxnSpPr>
          <p:spPr>
            <a:xfrm>
              <a:off x="4698424" y="2289570"/>
              <a:ext cx="0" cy="45523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EF3C9EEF-A423-F10A-1678-87BA9E7CF6D9}"/>
              </a:ext>
            </a:extLst>
          </p:cNvPr>
          <p:cNvSpPr txBox="1"/>
          <p:nvPr/>
        </p:nvSpPr>
        <p:spPr>
          <a:xfrm>
            <a:off x="6211050" y="3125449"/>
            <a:ext cx="902811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 b="1"/>
            </a:lvl1pPr>
          </a:lstStyle>
          <a:p>
            <a:r>
              <a:rPr lang="zh-CN" altLang="en-US" dirty="0"/>
              <a:t>点击这里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4FEF0EB-C1AC-6A53-CA88-ED4FD33ED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905" y="3656703"/>
            <a:ext cx="7699570" cy="1844128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00AAA753-8B92-368B-D228-20F86F3C3C9D}"/>
              </a:ext>
            </a:extLst>
          </p:cNvPr>
          <p:cNvCxnSpPr>
            <a:cxnSpLocks/>
          </p:cNvCxnSpPr>
          <p:nvPr/>
        </p:nvCxnSpPr>
        <p:spPr>
          <a:xfrm>
            <a:off x="6723466" y="3780688"/>
            <a:ext cx="0" cy="7098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4738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B8E39A-B570-4EC1-2FF7-AB1A734EB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5447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第三步：连续执行程序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77CD26-ACE6-05FB-6015-08731FCDE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862" y="1303677"/>
            <a:ext cx="6635447" cy="1079324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24B30F70-DBE6-45E9-F6BD-8698920D61AF}"/>
              </a:ext>
            </a:extLst>
          </p:cNvPr>
          <p:cNvCxnSpPr>
            <a:cxnSpLocks/>
          </p:cNvCxnSpPr>
          <p:nvPr/>
        </p:nvCxnSpPr>
        <p:spPr>
          <a:xfrm>
            <a:off x="6854779" y="890570"/>
            <a:ext cx="0" cy="5139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6C0B01F-5C2D-9D0E-7DBA-0579570890BF}"/>
              </a:ext>
            </a:extLst>
          </p:cNvPr>
          <p:cNvSpPr txBox="1"/>
          <p:nvPr/>
        </p:nvSpPr>
        <p:spPr>
          <a:xfrm>
            <a:off x="2217108" y="5410399"/>
            <a:ext cx="1252603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/>
              <a:t>程序运行结束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BF82DB5-0E18-B025-EB9E-F918D34BDFAA}"/>
              </a:ext>
            </a:extLst>
          </p:cNvPr>
          <p:cNvCxnSpPr>
            <a:cxnSpLocks/>
          </p:cNvCxnSpPr>
          <p:nvPr/>
        </p:nvCxnSpPr>
        <p:spPr>
          <a:xfrm>
            <a:off x="7524454" y="5844353"/>
            <a:ext cx="0" cy="5139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32DECA4A-C6FC-7174-A445-9DE8ABD1404B}"/>
              </a:ext>
            </a:extLst>
          </p:cNvPr>
          <p:cNvSpPr txBox="1"/>
          <p:nvPr/>
        </p:nvSpPr>
        <p:spPr>
          <a:xfrm>
            <a:off x="6392450" y="499666"/>
            <a:ext cx="902811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 b="1"/>
            </a:lvl1pPr>
          </a:lstStyle>
          <a:p>
            <a:r>
              <a:rPr lang="zh-CN" altLang="en-US" dirty="0"/>
              <a:t>点击这里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143C8A8-644C-1743-43AE-9066795B8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013" y="3566014"/>
            <a:ext cx="6741511" cy="2983554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5310F646-C0B2-6AA6-B620-667D50C8BE9E}"/>
              </a:ext>
            </a:extLst>
          </p:cNvPr>
          <p:cNvCxnSpPr>
            <a:cxnSpLocks/>
          </p:cNvCxnSpPr>
          <p:nvPr/>
        </p:nvCxnSpPr>
        <p:spPr>
          <a:xfrm flipH="1">
            <a:off x="8305242" y="5686104"/>
            <a:ext cx="58197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6474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D0327-0A57-4E30-80E2-788084796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8386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第二部分：设计实验</a:t>
            </a:r>
          </a:p>
        </p:txBody>
      </p:sp>
    </p:spTree>
    <p:extLst>
      <p:ext uri="{BB962C8B-B14F-4D97-AF65-F5344CB8AC3E}">
        <p14:creationId xmlns:p14="http://schemas.microsoft.com/office/powerpoint/2010/main" val="1124810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1518FF-1712-4CE5-9D87-F75B91BEC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实验环境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7FC0A6-FD86-4BFF-B487-36DFE9C7D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182" y="1622425"/>
            <a:ext cx="10515600" cy="463573"/>
          </a:xfrm>
        </p:spPr>
        <p:txBody>
          <a:bodyPr>
            <a:normAutofit lnSpcReduction="1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实验涉及的安装软件参考下述路径下载：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9B2585-4FB7-40EE-A75E-1503052E0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915" y="2283530"/>
            <a:ext cx="9939987" cy="1604691"/>
          </a:xfrm>
          <a:prstGeom prst="rect">
            <a:avLst/>
          </a:prstGeom>
        </p:spPr>
      </p:pic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1CE4A34B-F9AD-4C81-B9F1-B082E6C78BCA}"/>
              </a:ext>
            </a:extLst>
          </p:cNvPr>
          <p:cNvSpPr/>
          <p:nvPr/>
        </p:nvSpPr>
        <p:spPr>
          <a:xfrm>
            <a:off x="4802906" y="3783134"/>
            <a:ext cx="1671782" cy="528730"/>
          </a:xfrm>
          <a:prstGeom prst="wedgeRoundRectCallout">
            <a:avLst>
              <a:gd name="adj1" fmla="val 23105"/>
              <a:gd name="adj2" fmla="val -95535"/>
              <a:gd name="adj3" fmla="val 1666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MIPS32</a:t>
            </a:r>
            <a:r>
              <a:rPr lang="zh-CN" altLang="en-US" b="1" dirty="0"/>
              <a:t>编译器</a:t>
            </a:r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275D8C37-A654-4A8D-884D-432B76EE5ADC}"/>
              </a:ext>
            </a:extLst>
          </p:cNvPr>
          <p:cNvSpPr/>
          <p:nvPr/>
        </p:nvSpPr>
        <p:spPr>
          <a:xfrm>
            <a:off x="9158504" y="3783134"/>
            <a:ext cx="1671782" cy="528730"/>
          </a:xfrm>
          <a:prstGeom prst="wedgeRoundRectCallout">
            <a:avLst>
              <a:gd name="adj1" fmla="val 11503"/>
              <a:gd name="adj2" fmla="val -113004"/>
              <a:gd name="adj3" fmla="val 1666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RISC-V</a:t>
            </a:r>
            <a:r>
              <a:rPr lang="zh-CN" altLang="en-US" b="1" dirty="0"/>
              <a:t>编译器</a:t>
            </a:r>
          </a:p>
        </p:txBody>
      </p:sp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2BCFCBFF-053A-4D08-93AF-2F0CBC46CD27}"/>
              </a:ext>
            </a:extLst>
          </p:cNvPr>
          <p:cNvSpPr/>
          <p:nvPr/>
        </p:nvSpPr>
        <p:spPr>
          <a:xfrm>
            <a:off x="7008989" y="3768834"/>
            <a:ext cx="1671782" cy="528730"/>
          </a:xfrm>
          <a:prstGeom prst="wedgeRoundRectCallout">
            <a:avLst>
              <a:gd name="adj1" fmla="val 19790"/>
              <a:gd name="adj2" fmla="val -107763"/>
              <a:gd name="adj3" fmla="val 1666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X86</a:t>
            </a:r>
            <a:r>
              <a:rPr lang="zh-CN" altLang="en-US" b="1" dirty="0"/>
              <a:t>编译器</a:t>
            </a:r>
          </a:p>
        </p:txBody>
      </p:sp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id="{B55BAD22-3EEF-49ED-AA5C-82BF42A36242}"/>
              </a:ext>
            </a:extLst>
          </p:cNvPr>
          <p:cNvSpPr/>
          <p:nvPr/>
        </p:nvSpPr>
        <p:spPr>
          <a:xfrm>
            <a:off x="7800109" y="1557268"/>
            <a:ext cx="1671782" cy="528730"/>
          </a:xfrm>
          <a:prstGeom prst="wedgeRoundRectCallout">
            <a:avLst>
              <a:gd name="adj1" fmla="val -34353"/>
              <a:gd name="adj2" fmla="val 115839"/>
              <a:gd name="adj3" fmla="val 1666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JAVA</a:t>
            </a:r>
            <a:r>
              <a:rPr lang="zh-CN" altLang="en-US" b="1" dirty="0"/>
              <a:t>虚拟机</a:t>
            </a:r>
          </a:p>
        </p:txBody>
      </p:sp>
      <p:sp>
        <p:nvSpPr>
          <p:cNvPr id="11" name="对话气泡: 圆角矩形 10">
            <a:extLst>
              <a:ext uri="{FF2B5EF4-FFF2-40B4-BE49-F238E27FC236}">
                <a16:creationId xmlns:a16="http://schemas.microsoft.com/office/drawing/2014/main" id="{E97A20F7-07A2-40A0-A92F-87EB64F1F72F}"/>
              </a:ext>
            </a:extLst>
          </p:cNvPr>
          <p:cNvSpPr/>
          <p:nvPr/>
        </p:nvSpPr>
        <p:spPr>
          <a:xfrm>
            <a:off x="5938982" y="4828672"/>
            <a:ext cx="1671782" cy="948338"/>
          </a:xfrm>
          <a:prstGeom prst="wedgeRoundRectCallout">
            <a:avLst>
              <a:gd name="adj1" fmla="val -65293"/>
              <a:gd name="adj2" fmla="val 23115"/>
              <a:gd name="adj3" fmla="val 1666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b="1" dirty="0"/>
              <a:t>解压后在文件夹中选择相应环境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CB92E20-77D4-48C7-BD69-531C7E404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353" y="4402337"/>
            <a:ext cx="3254022" cy="216426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3DCD02E-62B3-4C9C-AAF0-AE8B608E4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915" y="4903913"/>
            <a:ext cx="4549534" cy="9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982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8CE187-605F-40D4-9A80-0712E1DED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2222"/>
            <a:ext cx="10515600" cy="4903943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请使用单周期</a:t>
            </a:r>
            <a:r>
              <a:rPr lang="en-US" altLang="zh-CN" sz="2000" b="1" dirty="0"/>
              <a:t>MIPS</a:t>
            </a:r>
            <a:r>
              <a:rPr lang="zh-CN" altLang="en-US" sz="2000" b="1" dirty="0"/>
              <a:t>处理器的</a:t>
            </a:r>
            <a:r>
              <a:rPr lang="en-US" altLang="zh-CN" sz="2000" b="1" dirty="0"/>
              <a:t>24</a:t>
            </a:r>
            <a:r>
              <a:rPr lang="zh-CN" altLang="en-US" sz="2000" b="1" dirty="0"/>
              <a:t>条指令，编写</a:t>
            </a:r>
            <a:r>
              <a:rPr lang="zh-CN" altLang="en-US" sz="2000" b="1" dirty="0">
                <a:solidFill>
                  <a:srgbClr val="FF0000"/>
                </a:solidFill>
              </a:rPr>
              <a:t>排序程序</a:t>
            </a:r>
            <a:r>
              <a:rPr lang="zh-CN" altLang="en-US" sz="2000" b="1" dirty="0"/>
              <a:t>（</a:t>
            </a:r>
            <a:r>
              <a:rPr lang="zh-CN" altLang="en-US" sz="2000" b="1" dirty="0">
                <a:solidFill>
                  <a:srgbClr val="FF0000"/>
                </a:solidFill>
              </a:rPr>
              <a:t>设计实验</a:t>
            </a:r>
            <a:r>
              <a:rPr lang="zh-CN" altLang="en-US" sz="2000" b="1" dirty="0"/>
              <a:t>）</a:t>
            </a:r>
            <a:endParaRPr lang="en-US" altLang="zh-CN" sz="20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400" b="1" dirty="0"/>
              <a:t>假设有</a:t>
            </a:r>
            <a:r>
              <a:rPr lang="en-US" altLang="zh-CN" sz="1400" b="1" dirty="0"/>
              <a:t>10</a:t>
            </a:r>
            <a:r>
              <a:rPr lang="zh-CN" altLang="en-US" sz="1400" b="1" dirty="0"/>
              <a:t>个数据，这</a:t>
            </a:r>
            <a:r>
              <a:rPr lang="en-US" altLang="zh-CN" sz="1400" b="1" dirty="0"/>
              <a:t>10</a:t>
            </a:r>
            <a:r>
              <a:rPr lang="zh-CN" altLang="en-US" sz="1400" b="1" dirty="0"/>
              <a:t>个数据的顺序是随机的，例如：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5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7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9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6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10 </a:t>
            </a:r>
            <a:r>
              <a:rPr lang="zh-CN" altLang="en-US" sz="1400" b="1" dirty="0"/>
              <a:t>；这</a:t>
            </a:r>
            <a:r>
              <a:rPr lang="en-US" altLang="zh-CN" sz="1400" b="1" dirty="0"/>
              <a:t>10</a:t>
            </a:r>
            <a:r>
              <a:rPr lang="zh-CN" altLang="en-US" sz="1400" b="1" dirty="0"/>
              <a:t>个数据是通过指令存放在数据存储器的第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…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36</a:t>
            </a:r>
            <a:r>
              <a:rPr lang="zh-CN" altLang="en-US" sz="1400" b="1" dirty="0"/>
              <a:t>号地址的存储单元中。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要求：（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）对这</a:t>
            </a:r>
            <a:r>
              <a:rPr lang="en-US" altLang="zh-CN" sz="1400" b="1" dirty="0"/>
              <a:t>10</a:t>
            </a:r>
            <a:r>
              <a:rPr lang="zh-CN" altLang="en-US" sz="1400" b="1" dirty="0"/>
              <a:t>个数据按照</a:t>
            </a:r>
            <a:r>
              <a:rPr lang="zh-CN" altLang="en-US" sz="1400" b="1" dirty="0">
                <a:solidFill>
                  <a:srgbClr val="FF0000"/>
                </a:solidFill>
              </a:rPr>
              <a:t>从大到小</a:t>
            </a:r>
            <a:r>
              <a:rPr lang="zh-CN" altLang="en-US" sz="1400" b="1" dirty="0"/>
              <a:t>的顺序（降序）进行排序，排序后的数据仍然放在数据存储器的第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…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36</a:t>
            </a:r>
            <a:r>
              <a:rPr lang="zh-CN" altLang="en-US" sz="1400" b="1" dirty="0"/>
              <a:t>号地址的存储单元中。（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）对这</a:t>
            </a:r>
            <a:r>
              <a:rPr lang="en-US" altLang="zh-CN" sz="1400" b="1" dirty="0"/>
              <a:t>10</a:t>
            </a:r>
            <a:r>
              <a:rPr lang="zh-CN" altLang="en-US" sz="1400" b="1" dirty="0"/>
              <a:t>个数据按照</a:t>
            </a:r>
            <a:r>
              <a:rPr lang="zh-CN" altLang="en-US" sz="1400" b="1" dirty="0">
                <a:solidFill>
                  <a:srgbClr val="FF0000"/>
                </a:solidFill>
              </a:rPr>
              <a:t>从小到大</a:t>
            </a:r>
            <a:r>
              <a:rPr lang="zh-CN" altLang="en-US" sz="1400" b="1" dirty="0"/>
              <a:t>的顺序（升序）进行排序，排序后的数据仍然放在数据存储器的第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…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36</a:t>
            </a:r>
            <a:r>
              <a:rPr lang="zh-CN" altLang="en-US" sz="1400" b="1" dirty="0"/>
              <a:t>号地址的存储单元中。请分别编写程序。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marL="457200" lvl="1" indent="0">
              <a:buNone/>
            </a:pPr>
            <a:endParaRPr lang="zh-CN" altLang="en-US" sz="800" dirty="0">
              <a:solidFill>
                <a:srgbClr val="FF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F987DE-30A3-4358-A0AA-B925D98AA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716" y="3851625"/>
            <a:ext cx="4151145" cy="17695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E06251C-C9C2-4BD9-9A10-E0EA0D197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218" y="3638397"/>
            <a:ext cx="4064000" cy="302632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86B9225-CC06-14AA-BAE1-F4EA7FAB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b="1" dirty="0"/>
              <a:t>1</a:t>
            </a:r>
            <a:r>
              <a:rPr lang="zh-CN" altLang="en-US" b="1" dirty="0"/>
              <a:t>、</a:t>
            </a:r>
            <a:r>
              <a:rPr lang="en-US" altLang="zh-CN" b="1" dirty="0"/>
              <a:t>MIPS</a:t>
            </a:r>
            <a:r>
              <a:rPr lang="zh-CN" altLang="en-US" b="1" dirty="0"/>
              <a:t>汇编语言程序设计实验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CE066D0-1380-E45F-5C11-7A1E86CFF550}"/>
              </a:ext>
            </a:extLst>
          </p:cNvPr>
          <p:cNvSpPr txBox="1"/>
          <p:nvPr/>
        </p:nvSpPr>
        <p:spPr>
          <a:xfrm>
            <a:off x="5481442" y="5621148"/>
            <a:ext cx="1229116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1800" b="1" dirty="0"/>
              <a:t>24</a:t>
            </a:r>
            <a:r>
              <a:rPr lang="zh-CN" altLang="en-US" sz="1800" b="1" dirty="0"/>
              <a:t>条指令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2711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85A26DFC-2237-49B3-A0DF-1B52397B38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458117"/>
              </p:ext>
            </p:extLst>
          </p:nvPr>
        </p:nvGraphicFramePr>
        <p:xfrm>
          <a:off x="1270346" y="1626932"/>
          <a:ext cx="8700369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663">
                  <a:extLst>
                    <a:ext uri="{9D8B030D-6E8A-4147-A177-3AD203B41FA5}">
                      <a16:colId xmlns:a16="http://schemas.microsoft.com/office/drawing/2014/main" val="2793194881"/>
                    </a:ext>
                  </a:extLst>
                </a:gridCol>
                <a:gridCol w="1387177">
                  <a:extLst>
                    <a:ext uri="{9D8B030D-6E8A-4147-A177-3AD203B41FA5}">
                      <a16:colId xmlns:a16="http://schemas.microsoft.com/office/drawing/2014/main" val="1042304181"/>
                    </a:ext>
                  </a:extLst>
                </a:gridCol>
                <a:gridCol w="3833950">
                  <a:extLst>
                    <a:ext uri="{9D8B030D-6E8A-4147-A177-3AD203B41FA5}">
                      <a16:colId xmlns:a16="http://schemas.microsoft.com/office/drawing/2014/main" val="1446485596"/>
                    </a:ext>
                  </a:extLst>
                </a:gridCol>
                <a:gridCol w="2939579">
                  <a:extLst>
                    <a:ext uri="{9D8B030D-6E8A-4147-A177-3AD203B41FA5}">
                      <a16:colId xmlns:a16="http://schemas.microsoft.com/office/drawing/2014/main" val="3025208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序号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MIPS</a:t>
                      </a:r>
                      <a:r>
                        <a:rPr lang="zh-CN" altLang="en-US" sz="1000" b="1" dirty="0"/>
                        <a:t>指令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RTL</a:t>
                      </a:r>
                      <a:r>
                        <a:rPr lang="zh-CN" altLang="en-US" sz="1000" b="1" dirty="0"/>
                        <a:t>描述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功能说明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9501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1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add $</a:t>
                      </a:r>
                      <a:r>
                        <a:rPr lang="en-US" altLang="zh-CN" sz="1000" b="1" dirty="0" err="1"/>
                        <a:t>rd</a:t>
                      </a:r>
                      <a:r>
                        <a:rPr lang="en-US" altLang="zh-CN" sz="1000" b="1" dirty="0"/>
                        <a:t>,$</a:t>
                      </a:r>
                      <a:r>
                        <a:rPr lang="en-US" altLang="zh-CN" sz="1000" b="1" dirty="0" err="1"/>
                        <a:t>rs</a:t>
                      </a:r>
                      <a:r>
                        <a:rPr lang="en-US" altLang="zh-CN" sz="1000" b="1" dirty="0"/>
                        <a:t>,$rt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/>
                        <a:t>R[</a:t>
                      </a:r>
                      <a:r>
                        <a:rPr lang="en-US" altLang="zh-CN" sz="1000" b="1" dirty="0" err="1"/>
                        <a:t>rd</a:t>
                      </a:r>
                      <a:r>
                        <a:rPr lang="en-US" altLang="zh-CN" sz="1000" b="1" dirty="0"/>
                        <a:t>] &lt;- R[</a:t>
                      </a:r>
                      <a:r>
                        <a:rPr lang="en-US" altLang="zh-CN" sz="1000" b="1" dirty="0" err="1"/>
                        <a:t>rs</a:t>
                      </a:r>
                      <a:r>
                        <a:rPr lang="en-US" altLang="zh-CN" sz="1000" b="1" dirty="0"/>
                        <a:t>] + R[rt]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/>
                        <a:t>寄存器加法指令，不考虑溢出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9272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2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/>
                        <a:t>slt</a:t>
                      </a:r>
                      <a:r>
                        <a:rPr lang="en-US" altLang="zh-CN" sz="1000" b="1" dirty="0"/>
                        <a:t> </a:t>
                      </a:r>
                      <a:r>
                        <a:rPr lang="en-US" altLang="zh-CN" sz="1000" b="1" dirty="0" err="1"/>
                        <a:t>rd,rs,rt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/>
                        <a:t>R[</a:t>
                      </a:r>
                      <a:r>
                        <a:rPr lang="en-US" altLang="zh-CN" sz="1000" b="1" dirty="0" err="1"/>
                        <a:t>rd</a:t>
                      </a:r>
                      <a:r>
                        <a:rPr lang="en-US" altLang="zh-CN" sz="1000" b="1" dirty="0"/>
                        <a:t>] &lt;- (R[</a:t>
                      </a:r>
                      <a:r>
                        <a:rPr lang="en-US" altLang="zh-CN" sz="1000" b="1" dirty="0" err="1"/>
                        <a:t>rs</a:t>
                      </a:r>
                      <a:r>
                        <a:rPr lang="en-US" altLang="zh-CN" sz="1000" b="1" dirty="0"/>
                        <a:t>] &lt; R[rt]) ? 1:0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/>
                        <a:t>小于置</a:t>
                      </a:r>
                      <a:r>
                        <a:rPr lang="en-US" altLang="zh-CN" sz="1000" b="1" dirty="0"/>
                        <a:t>1</a:t>
                      </a:r>
                      <a:r>
                        <a:rPr lang="zh-CN" altLang="en-US" sz="1000" b="1" dirty="0"/>
                        <a:t>指令，有符号数比较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421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3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/>
                        <a:t>addi</a:t>
                      </a:r>
                      <a:r>
                        <a:rPr lang="en-US" altLang="zh-CN" sz="1000" b="1" dirty="0"/>
                        <a:t> </a:t>
                      </a:r>
                      <a:r>
                        <a:rPr lang="en-US" altLang="zh-CN" sz="1000" b="1" dirty="0" err="1"/>
                        <a:t>rt,rs,imm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R[rt] &lt;- R[</a:t>
                      </a:r>
                      <a:r>
                        <a:rPr lang="en-US" altLang="zh-CN" sz="1000" b="1" dirty="0" err="1"/>
                        <a:t>rs</a:t>
                      </a:r>
                      <a:r>
                        <a:rPr lang="en-US" altLang="zh-CN" sz="1000" b="1" dirty="0"/>
                        <a:t>] + </a:t>
                      </a:r>
                      <a:r>
                        <a:rPr lang="en-US" altLang="zh-CN" sz="1000" b="1" dirty="0" err="1"/>
                        <a:t>SignExt</a:t>
                      </a:r>
                      <a:r>
                        <a:rPr lang="en-US" altLang="zh-CN" sz="1000" b="1" dirty="0"/>
                        <a:t>(</a:t>
                      </a:r>
                      <a:r>
                        <a:rPr lang="en-US" altLang="zh-CN" sz="1000" b="1" dirty="0" err="1"/>
                        <a:t>imm</a:t>
                      </a:r>
                      <a:r>
                        <a:rPr lang="en-US" altLang="zh-CN" sz="1000" b="1" dirty="0"/>
                        <a:t>)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立即数加法指令，不考虑溢出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9187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4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/>
                        <a:t>lw</a:t>
                      </a:r>
                      <a:r>
                        <a:rPr lang="en-US" altLang="zh-CN" sz="1000" b="1" dirty="0"/>
                        <a:t> </a:t>
                      </a:r>
                      <a:r>
                        <a:rPr lang="en-US" altLang="zh-CN" sz="1000" b="1" dirty="0" err="1"/>
                        <a:t>rt,imm</a:t>
                      </a:r>
                      <a:r>
                        <a:rPr lang="en-US" altLang="zh-CN" sz="1000" b="1" dirty="0"/>
                        <a:t>(</a:t>
                      </a:r>
                      <a:r>
                        <a:rPr lang="en-US" altLang="zh-CN" sz="1000" b="1" dirty="0" err="1"/>
                        <a:t>rs</a:t>
                      </a:r>
                      <a:r>
                        <a:rPr lang="en-US" altLang="zh-CN" sz="1000" b="1" dirty="0"/>
                        <a:t>)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R[rt] &lt;- M[R[</a:t>
                      </a:r>
                      <a:r>
                        <a:rPr lang="en-US" altLang="zh-CN" sz="1000" b="1" dirty="0" err="1"/>
                        <a:t>rs</a:t>
                      </a:r>
                      <a:r>
                        <a:rPr lang="en-US" altLang="zh-CN" sz="1000" b="1" dirty="0"/>
                        <a:t>] + </a:t>
                      </a:r>
                      <a:r>
                        <a:rPr lang="en-US" altLang="zh-CN" sz="1000" b="1" dirty="0" err="1"/>
                        <a:t>SignExt</a:t>
                      </a:r>
                      <a:r>
                        <a:rPr lang="en-US" altLang="zh-CN" sz="1000" b="1" dirty="0"/>
                        <a:t>(</a:t>
                      </a:r>
                      <a:r>
                        <a:rPr lang="en-US" altLang="zh-CN" sz="1000" b="1" dirty="0" err="1"/>
                        <a:t>imm</a:t>
                      </a:r>
                      <a:r>
                        <a:rPr lang="en-US" altLang="zh-CN" sz="1000" b="1" dirty="0"/>
                        <a:t>)]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取数指令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3570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5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 err="1"/>
                        <a:t>sw</a:t>
                      </a:r>
                      <a:r>
                        <a:rPr lang="en-US" altLang="zh-CN" sz="1000" b="1" dirty="0"/>
                        <a:t> </a:t>
                      </a:r>
                      <a:r>
                        <a:rPr lang="en-US" altLang="zh-CN" sz="1000" b="1" dirty="0" err="1"/>
                        <a:t>rt,imm</a:t>
                      </a:r>
                      <a:r>
                        <a:rPr lang="en-US" altLang="zh-CN" sz="1000" b="1" dirty="0"/>
                        <a:t>(</a:t>
                      </a:r>
                      <a:r>
                        <a:rPr lang="en-US" altLang="zh-CN" sz="1000" b="1" dirty="0" err="1"/>
                        <a:t>rs</a:t>
                      </a:r>
                      <a:r>
                        <a:rPr lang="en-US" altLang="zh-CN" sz="1000" b="1" dirty="0"/>
                        <a:t>)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M[R[</a:t>
                      </a:r>
                      <a:r>
                        <a:rPr lang="en-US" altLang="zh-CN" sz="1000" b="1" dirty="0" err="1"/>
                        <a:t>rs</a:t>
                      </a:r>
                      <a:r>
                        <a:rPr lang="en-US" altLang="zh-CN" sz="1000" b="1" dirty="0"/>
                        <a:t>] + </a:t>
                      </a:r>
                      <a:r>
                        <a:rPr lang="en-US" altLang="zh-CN" sz="1000" b="1" dirty="0" err="1"/>
                        <a:t>SignExt</a:t>
                      </a:r>
                      <a:r>
                        <a:rPr lang="en-US" altLang="zh-CN" sz="1000" b="1" dirty="0"/>
                        <a:t>(</a:t>
                      </a:r>
                      <a:r>
                        <a:rPr lang="en-US" altLang="zh-CN" sz="1000" b="1" dirty="0" err="1"/>
                        <a:t>imm</a:t>
                      </a:r>
                      <a:r>
                        <a:rPr lang="en-US" altLang="zh-CN" sz="1000" b="1" dirty="0"/>
                        <a:t>)] &lt;- R[rt]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存数指令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2237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6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/>
                        <a:t>beq</a:t>
                      </a:r>
                      <a:r>
                        <a:rPr lang="en-US" altLang="zh-CN" sz="1000" b="1" dirty="0"/>
                        <a:t> </a:t>
                      </a:r>
                      <a:r>
                        <a:rPr lang="en-US" altLang="zh-CN" sz="1000" b="1" dirty="0" err="1"/>
                        <a:t>rs,rt,imm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if(R[</a:t>
                      </a:r>
                      <a:r>
                        <a:rPr lang="en-US" altLang="zh-CN" sz="1000" b="1" dirty="0" err="1"/>
                        <a:t>rs</a:t>
                      </a:r>
                      <a:r>
                        <a:rPr lang="en-US" altLang="zh-CN" sz="1000" b="1" dirty="0"/>
                        <a:t>] == R[rt])    PC &lt;- PC + 4 + </a:t>
                      </a:r>
                      <a:r>
                        <a:rPr lang="en-US" altLang="zh-CN" sz="1000" b="1" dirty="0" err="1"/>
                        <a:t>SignExt</a:t>
                      </a:r>
                      <a:r>
                        <a:rPr lang="en-US" altLang="zh-CN" sz="1000" b="1" dirty="0"/>
                        <a:t>(</a:t>
                      </a:r>
                      <a:r>
                        <a:rPr lang="en-US" altLang="zh-CN" sz="1000" b="1" dirty="0" err="1"/>
                        <a:t>imm</a:t>
                      </a:r>
                      <a:r>
                        <a:rPr lang="en-US" altLang="zh-CN" sz="1000" b="1" dirty="0"/>
                        <a:t>) &lt;&lt;2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条件分支指令：如果</a:t>
                      </a:r>
                      <a:r>
                        <a:rPr lang="en-US" altLang="zh-CN" sz="1000" b="1" dirty="0" err="1"/>
                        <a:t>rs</a:t>
                      </a:r>
                      <a:r>
                        <a:rPr lang="en-US" altLang="zh-CN" sz="1000" b="1" dirty="0"/>
                        <a:t> == rt</a:t>
                      </a:r>
                      <a:r>
                        <a:rPr lang="zh-CN" altLang="en-US" sz="1000" b="1" dirty="0"/>
                        <a:t>，则跳转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487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7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/>
                        <a:t>bne</a:t>
                      </a:r>
                      <a:r>
                        <a:rPr lang="en-US" altLang="zh-CN" sz="1000" b="1" dirty="0"/>
                        <a:t> </a:t>
                      </a:r>
                      <a:r>
                        <a:rPr lang="en-US" altLang="zh-CN" sz="1000" b="1" dirty="0" err="1"/>
                        <a:t>rs,rt,imm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if(R[</a:t>
                      </a:r>
                      <a:r>
                        <a:rPr lang="en-US" altLang="zh-CN" sz="1000" b="1" dirty="0" err="1"/>
                        <a:t>rs</a:t>
                      </a:r>
                      <a:r>
                        <a:rPr lang="en-US" altLang="zh-CN" sz="1000" b="1" dirty="0"/>
                        <a:t>] != R[rt])    PC &lt;- PC + 4 + </a:t>
                      </a:r>
                      <a:r>
                        <a:rPr lang="en-US" altLang="zh-CN" sz="1000" b="1" dirty="0" err="1"/>
                        <a:t>SignExt</a:t>
                      </a:r>
                      <a:r>
                        <a:rPr lang="en-US" altLang="zh-CN" sz="1000" b="1" dirty="0"/>
                        <a:t>(</a:t>
                      </a:r>
                      <a:r>
                        <a:rPr lang="en-US" altLang="zh-CN" sz="1000" b="1" dirty="0" err="1"/>
                        <a:t>imm</a:t>
                      </a:r>
                      <a:r>
                        <a:rPr lang="en-US" altLang="zh-CN" sz="1000" b="1" dirty="0"/>
                        <a:t>) &lt;&lt;2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条件分支指令：如果</a:t>
                      </a:r>
                      <a:r>
                        <a:rPr lang="en-US" altLang="zh-CN" sz="1000" b="1" dirty="0" err="1"/>
                        <a:t>rs</a:t>
                      </a:r>
                      <a:r>
                        <a:rPr lang="en-US" altLang="zh-CN" sz="1000" b="1" dirty="0"/>
                        <a:t> != rt</a:t>
                      </a:r>
                      <a:r>
                        <a:rPr lang="zh-CN" altLang="en-US" sz="1000" b="1" dirty="0"/>
                        <a:t>，则跳转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3625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8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/>
                        <a:t>syscall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系统调用指令，用于停机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系统调用指令，用于停机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2294503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42D7618D-6CCB-4283-9E87-1D8C8889351F}"/>
              </a:ext>
            </a:extLst>
          </p:cNvPr>
          <p:cNvSpPr txBox="1"/>
          <p:nvPr/>
        </p:nvSpPr>
        <p:spPr>
          <a:xfrm>
            <a:off x="4605825" y="1171183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核心指令（</a:t>
            </a:r>
            <a:r>
              <a:rPr lang="en-US" altLang="zh-CN" b="1" dirty="0"/>
              <a:t>8</a:t>
            </a:r>
            <a:r>
              <a:rPr lang="zh-CN" altLang="en-US" b="1" dirty="0"/>
              <a:t>条）</a:t>
            </a:r>
          </a:p>
        </p:txBody>
      </p:sp>
    </p:spTree>
    <p:extLst>
      <p:ext uri="{BB962C8B-B14F-4D97-AF65-F5344CB8AC3E}">
        <p14:creationId xmlns:p14="http://schemas.microsoft.com/office/powerpoint/2010/main" val="17528968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0965CB8A-1B8E-473A-BD95-DD50847AECB2}"/>
              </a:ext>
            </a:extLst>
          </p:cNvPr>
          <p:cNvGraphicFramePr>
            <a:graphicFrameLocks noGrp="1"/>
          </p:cNvGraphicFramePr>
          <p:nvPr/>
        </p:nvGraphicFramePr>
        <p:xfrm>
          <a:off x="1502079" y="468278"/>
          <a:ext cx="870036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663">
                  <a:extLst>
                    <a:ext uri="{9D8B030D-6E8A-4147-A177-3AD203B41FA5}">
                      <a16:colId xmlns:a16="http://schemas.microsoft.com/office/drawing/2014/main" val="2793194881"/>
                    </a:ext>
                  </a:extLst>
                </a:gridCol>
                <a:gridCol w="1387177">
                  <a:extLst>
                    <a:ext uri="{9D8B030D-6E8A-4147-A177-3AD203B41FA5}">
                      <a16:colId xmlns:a16="http://schemas.microsoft.com/office/drawing/2014/main" val="1042304181"/>
                    </a:ext>
                  </a:extLst>
                </a:gridCol>
                <a:gridCol w="3833950">
                  <a:extLst>
                    <a:ext uri="{9D8B030D-6E8A-4147-A177-3AD203B41FA5}">
                      <a16:colId xmlns:a16="http://schemas.microsoft.com/office/drawing/2014/main" val="1446485596"/>
                    </a:ext>
                  </a:extLst>
                </a:gridCol>
                <a:gridCol w="2939579">
                  <a:extLst>
                    <a:ext uri="{9D8B030D-6E8A-4147-A177-3AD203B41FA5}">
                      <a16:colId xmlns:a16="http://schemas.microsoft.com/office/drawing/2014/main" val="3025208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chemeClr val="bg1"/>
                          </a:solidFill>
                        </a:rPr>
                        <a:t>序号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bg1"/>
                          </a:solidFill>
                        </a:rPr>
                        <a:t>MIPS</a:t>
                      </a:r>
                      <a:r>
                        <a:rPr lang="zh-CN" altLang="en-US" sz="1000" b="1" dirty="0">
                          <a:solidFill>
                            <a:schemeClr val="bg1"/>
                          </a:solidFill>
                        </a:rPr>
                        <a:t>指令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bg1"/>
                          </a:solidFill>
                        </a:rPr>
                        <a:t>RTL</a:t>
                      </a:r>
                      <a:r>
                        <a:rPr lang="zh-CN" altLang="en-US" sz="1000" b="1" dirty="0">
                          <a:solidFill>
                            <a:schemeClr val="bg1"/>
                          </a:solidFill>
                        </a:rPr>
                        <a:t>描述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chemeClr val="bg1"/>
                          </a:solidFill>
                        </a:rPr>
                        <a:t>功能说明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9501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addu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,$rt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+ R[rt]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无符号寄存器加法指令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9272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addiu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$rt,$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rs,imm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R[rt] &lt;- 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+ 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SignExt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imm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无符号立即数加法指令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2822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and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,$rt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&amp; R[rt]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逻辑与指令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0921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andi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$rt,$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rs,imm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R[rt] &lt;- 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&amp; {16</a:t>
                      </a: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个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0, 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imm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}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立即数逻辑与指令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1330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sll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rt,imm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R[rt] &lt;&lt; 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shamt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逻辑左移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7673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srl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rt,imm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R[rt] &gt;&gt;&gt; 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shamt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逻辑左移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8630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sra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rt,imm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R[rt] &gt;&gt; 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shamt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逻辑左移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5642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sub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,$rt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- R[rt]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寄存器减法指令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588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or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,$rt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| R[rt]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逻辑或指令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8275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ori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$rt,$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rs,imm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R[rt] &lt;- 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| {16</a:t>
                      </a: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个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0, 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imm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}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立即数逻辑或指令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6485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nor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,$rt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!(R[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| R[rt])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逻辑或非指令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0915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sltu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,$rt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(R[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 R[rt]) ? 1:0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小于置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指令，无符号数比较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421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slti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$rt,$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rs,imm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&lt;- (R[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 &lt; 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SignExt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imm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)) ? 1:0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小于置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指令，立即数比较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9187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j address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PC &lt;-  {(PC+4)</a:t>
                      </a:r>
                      <a:r>
                        <a:rPr lang="en-US" altLang="zh-CN" sz="1000" b="1" baseline="-25000" dirty="0">
                          <a:solidFill>
                            <a:schemeClr val="tx1"/>
                          </a:solidFill>
                        </a:rPr>
                        <a:t>31:28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 address&lt;&lt;2} 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无条件分支指令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2237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jal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address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R[31] &lt;- PC+4       PC &lt;-  {(PC+4)</a:t>
                      </a:r>
                      <a:r>
                        <a:rPr lang="en-US" altLang="zh-CN" sz="1000" b="1" baseline="-25000" dirty="0">
                          <a:solidFill>
                            <a:schemeClr val="tx1"/>
                          </a:solidFill>
                        </a:rPr>
                        <a:t>31:28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, address&lt;&lt;2} 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子程序调用指令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487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jr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 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PC &lt;- R[$</a:t>
                      </a:r>
                      <a:r>
                        <a:rPr lang="en-US" altLang="zh-CN" sz="1000" b="1" dirty="0" err="1">
                          <a:solidFill>
                            <a:schemeClr val="tx1"/>
                          </a:solidFill>
                        </a:rPr>
                        <a:t>rs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zh-CN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</a:rPr>
                        <a:t>寄存器跳转指令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3625450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94BE5201-FD43-454D-AD9C-AB36977823DA}"/>
              </a:ext>
            </a:extLst>
          </p:cNvPr>
          <p:cNvSpPr txBox="1"/>
          <p:nvPr/>
        </p:nvSpPr>
        <p:spPr>
          <a:xfrm>
            <a:off x="4605826" y="98946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基础指令（</a:t>
            </a:r>
            <a:r>
              <a:rPr lang="en-US" altLang="zh-CN" b="1" dirty="0"/>
              <a:t>16</a:t>
            </a:r>
            <a:r>
              <a:rPr lang="zh-CN" altLang="en-US" b="1" dirty="0"/>
              <a:t>条）</a:t>
            </a:r>
          </a:p>
        </p:txBody>
      </p:sp>
    </p:spTree>
    <p:extLst>
      <p:ext uri="{BB962C8B-B14F-4D97-AF65-F5344CB8AC3E}">
        <p14:creationId xmlns:p14="http://schemas.microsoft.com/office/powerpoint/2010/main" val="9990577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8CE187-605F-40D4-9A80-0712E1DED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0907"/>
            <a:ext cx="10515600" cy="5575714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请使用</a:t>
            </a:r>
            <a:r>
              <a:rPr lang="en-US" altLang="zh-CN" sz="2000" b="1" dirty="0"/>
              <a:t>RISC-V</a:t>
            </a:r>
            <a:r>
              <a:rPr lang="zh-CN" altLang="en-US" sz="2000" b="1" dirty="0"/>
              <a:t>处理器的</a:t>
            </a:r>
            <a:r>
              <a:rPr lang="en-US" altLang="zh-CN" sz="2000" b="1" dirty="0"/>
              <a:t>9</a:t>
            </a:r>
            <a:r>
              <a:rPr lang="zh-CN" altLang="en-US" sz="2000" b="1" dirty="0"/>
              <a:t>条指令，编写</a:t>
            </a:r>
            <a:r>
              <a:rPr lang="zh-CN" altLang="en-US" sz="2000" b="1" dirty="0">
                <a:solidFill>
                  <a:srgbClr val="FF0000"/>
                </a:solidFill>
              </a:rPr>
              <a:t>排序程序</a:t>
            </a:r>
            <a:r>
              <a:rPr lang="zh-CN" altLang="en-US" sz="2000" b="1" dirty="0"/>
              <a:t>（</a:t>
            </a:r>
            <a:r>
              <a:rPr lang="zh-CN" altLang="en-US" sz="2000" b="1" dirty="0">
                <a:solidFill>
                  <a:srgbClr val="FF0000"/>
                </a:solidFill>
              </a:rPr>
              <a:t>设计实验</a:t>
            </a:r>
            <a:r>
              <a:rPr lang="zh-CN" altLang="en-US" sz="2000" b="1" dirty="0"/>
              <a:t>）</a:t>
            </a:r>
            <a:endParaRPr lang="en-US" altLang="zh-CN" sz="20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400" b="1" dirty="0"/>
              <a:t>假设有</a:t>
            </a:r>
            <a:r>
              <a:rPr lang="en-US" altLang="zh-CN" sz="1400" b="1" dirty="0"/>
              <a:t>10</a:t>
            </a:r>
            <a:r>
              <a:rPr lang="zh-CN" altLang="en-US" sz="1400" b="1" dirty="0"/>
              <a:t>个数据，这</a:t>
            </a:r>
            <a:r>
              <a:rPr lang="en-US" altLang="zh-CN" sz="1400" b="1" dirty="0"/>
              <a:t>10</a:t>
            </a:r>
            <a:r>
              <a:rPr lang="zh-CN" altLang="en-US" sz="1400" b="1" dirty="0"/>
              <a:t>个数据的顺序是随机的，例如：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5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7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9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6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10 </a:t>
            </a:r>
            <a:r>
              <a:rPr lang="zh-CN" altLang="en-US" sz="1400" b="1" dirty="0"/>
              <a:t>；这</a:t>
            </a:r>
            <a:r>
              <a:rPr lang="en-US" altLang="zh-CN" sz="1400" b="1" dirty="0"/>
              <a:t>10</a:t>
            </a:r>
            <a:r>
              <a:rPr lang="zh-CN" altLang="en-US" sz="1400" b="1" dirty="0"/>
              <a:t>个数据是通过指令存放在数据存储器的第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…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36</a:t>
            </a:r>
            <a:r>
              <a:rPr lang="zh-CN" altLang="en-US" sz="1400" b="1" dirty="0"/>
              <a:t>号地址的存储单元中。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r>
              <a:rPr lang="zh-CN" altLang="en-US" sz="1400" b="1" dirty="0"/>
              <a:t>要求：（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）对这</a:t>
            </a:r>
            <a:r>
              <a:rPr lang="en-US" altLang="zh-CN" sz="1400" b="1" dirty="0"/>
              <a:t>10</a:t>
            </a:r>
            <a:r>
              <a:rPr lang="zh-CN" altLang="en-US" sz="1400" b="1" dirty="0"/>
              <a:t>个数据按照</a:t>
            </a:r>
            <a:r>
              <a:rPr lang="zh-CN" altLang="en-US" sz="1400" b="1" dirty="0">
                <a:solidFill>
                  <a:srgbClr val="FF0000"/>
                </a:solidFill>
              </a:rPr>
              <a:t>从大到小</a:t>
            </a:r>
            <a:r>
              <a:rPr lang="zh-CN" altLang="en-US" sz="1400" b="1" dirty="0"/>
              <a:t>的顺序（降序）进行排序，排序后的数据仍然放在数据存储器的第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…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36</a:t>
            </a:r>
            <a:r>
              <a:rPr lang="zh-CN" altLang="en-US" sz="1400" b="1" dirty="0"/>
              <a:t>号地址的存储单元中。（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）对这</a:t>
            </a:r>
            <a:r>
              <a:rPr lang="en-US" altLang="zh-CN" sz="1400" b="1" dirty="0"/>
              <a:t>10</a:t>
            </a:r>
            <a:r>
              <a:rPr lang="zh-CN" altLang="en-US" sz="1400" b="1" dirty="0"/>
              <a:t>个数据按照</a:t>
            </a:r>
            <a:r>
              <a:rPr lang="zh-CN" altLang="en-US" sz="1400" b="1" dirty="0">
                <a:solidFill>
                  <a:srgbClr val="FF0000"/>
                </a:solidFill>
              </a:rPr>
              <a:t>从小到大</a:t>
            </a:r>
            <a:r>
              <a:rPr lang="zh-CN" altLang="en-US" sz="1400" b="1" dirty="0"/>
              <a:t>的顺序（升序）进行排序，排序后的数据仍然放在数据存储器的第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8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…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36</a:t>
            </a:r>
            <a:r>
              <a:rPr lang="zh-CN" altLang="en-US" sz="1400" b="1" dirty="0"/>
              <a:t>号地址的存储单元中。请分别编写程序。</a:t>
            </a:r>
            <a:endParaRPr lang="en-US" altLang="zh-CN" sz="1400" b="1" dirty="0"/>
          </a:p>
          <a:p>
            <a:pPr lvl="1"/>
            <a:endParaRPr lang="en-US" altLang="zh-CN" sz="14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>
              <a:solidFill>
                <a:srgbClr val="FF0000"/>
              </a:solidFill>
            </a:endParaRPr>
          </a:p>
          <a:p>
            <a:pPr lvl="1"/>
            <a:endParaRPr lang="zh-CN" altLang="en-US" sz="8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0D69A3-1A2D-4423-A103-9AA075F32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692" y="3966590"/>
            <a:ext cx="4891199" cy="262139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6771238-445E-6CE8-3EAB-0C2F74C97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b="1" dirty="0"/>
              <a:t>2</a:t>
            </a:r>
            <a:r>
              <a:rPr lang="zh-CN" altLang="en-US" b="1" dirty="0"/>
              <a:t>、</a:t>
            </a:r>
            <a:r>
              <a:rPr lang="en-US" altLang="zh-CN" b="1" dirty="0"/>
              <a:t>RISC-V</a:t>
            </a:r>
            <a:r>
              <a:rPr lang="zh-CN" altLang="en-US" b="1" dirty="0"/>
              <a:t>汇编语言程序设计实验</a:t>
            </a:r>
          </a:p>
        </p:txBody>
      </p:sp>
    </p:spTree>
    <p:extLst>
      <p:ext uri="{BB962C8B-B14F-4D97-AF65-F5344CB8AC3E}">
        <p14:creationId xmlns:p14="http://schemas.microsoft.com/office/powerpoint/2010/main" val="40790806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4F6F25B-32EA-8C99-AEEB-C41A36AA5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16" y="697144"/>
            <a:ext cx="10782567" cy="577881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7698402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A5EC61-D6E4-4052-9ECE-226C58512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/>
              <a:t>3</a:t>
            </a:r>
            <a:r>
              <a:rPr lang="zh-CN" altLang="en-US" b="1" dirty="0"/>
              <a:t>、</a:t>
            </a:r>
            <a:r>
              <a:rPr lang="en-US" altLang="zh-CN" b="1" dirty="0"/>
              <a:t>Intel x86</a:t>
            </a:r>
            <a:r>
              <a:rPr lang="zh-CN" altLang="en-US" b="1" dirty="0"/>
              <a:t>汇编语言程序设计实验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8CE187-605F-40D4-9A80-0712E1DED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b="1" dirty="0"/>
              <a:t>请使用</a:t>
            </a:r>
            <a:r>
              <a:rPr lang="en-US" altLang="zh-CN" sz="2000" b="1" dirty="0"/>
              <a:t>Intel x86</a:t>
            </a:r>
            <a:r>
              <a:rPr lang="zh-CN" altLang="en-US" sz="2000" b="1" dirty="0"/>
              <a:t>的指令，编写</a:t>
            </a:r>
            <a:r>
              <a:rPr lang="zh-CN" altLang="en-US" sz="2000" b="1" dirty="0">
                <a:solidFill>
                  <a:srgbClr val="FF0000"/>
                </a:solidFill>
              </a:rPr>
              <a:t>排序程序</a:t>
            </a:r>
            <a:r>
              <a:rPr lang="zh-CN" altLang="en-US" sz="2000" b="1" dirty="0"/>
              <a:t>（</a:t>
            </a:r>
            <a:r>
              <a:rPr lang="zh-CN" altLang="en-US" sz="2000" b="1" dirty="0">
                <a:solidFill>
                  <a:srgbClr val="FF0000"/>
                </a:solidFill>
              </a:rPr>
              <a:t>设计实验</a:t>
            </a:r>
            <a:r>
              <a:rPr lang="zh-CN" altLang="en-US" sz="2000" b="1" dirty="0"/>
              <a:t>）</a:t>
            </a:r>
            <a:endParaRPr lang="en-US" altLang="zh-CN" sz="2000" b="1" dirty="0"/>
          </a:p>
          <a:p>
            <a:endParaRPr lang="en-US" altLang="zh-CN" sz="2000" b="1" dirty="0"/>
          </a:p>
          <a:p>
            <a:pPr lvl="1"/>
            <a:r>
              <a:rPr lang="zh-CN" altLang="en-US" sz="1600" b="1" dirty="0"/>
              <a:t>假设有</a:t>
            </a:r>
            <a:r>
              <a:rPr lang="en-US" altLang="zh-CN" sz="1600" b="1" dirty="0"/>
              <a:t>10</a:t>
            </a:r>
            <a:r>
              <a:rPr lang="zh-CN" altLang="en-US" sz="1600" b="1" dirty="0"/>
              <a:t>个数据，这</a:t>
            </a:r>
            <a:r>
              <a:rPr lang="en-US" altLang="zh-CN" sz="1600" b="1" dirty="0"/>
              <a:t>10</a:t>
            </a:r>
            <a:r>
              <a:rPr lang="zh-CN" altLang="en-US" sz="1600" b="1" dirty="0"/>
              <a:t>个数据的顺序是随机的，例如：</a:t>
            </a:r>
            <a:r>
              <a:rPr lang="en-US" altLang="zh-CN" sz="1600" b="1" dirty="0"/>
              <a:t>8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5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7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9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6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4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10</a:t>
            </a:r>
            <a:r>
              <a:rPr lang="zh-CN" altLang="en-US" sz="1600" b="1" dirty="0"/>
              <a:t>。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要求：（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）对这</a:t>
            </a:r>
            <a:r>
              <a:rPr lang="en-US" altLang="zh-CN" sz="1600" b="1" dirty="0"/>
              <a:t>10</a:t>
            </a:r>
            <a:r>
              <a:rPr lang="zh-CN" altLang="en-US" sz="1600" b="1" dirty="0"/>
              <a:t>个数据按照</a:t>
            </a:r>
            <a:r>
              <a:rPr lang="zh-CN" altLang="en-US" sz="1600" b="1" dirty="0">
                <a:solidFill>
                  <a:srgbClr val="FF0000"/>
                </a:solidFill>
              </a:rPr>
              <a:t>从大到小</a:t>
            </a:r>
            <a:r>
              <a:rPr lang="zh-CN" altLang="en-US" sz="1600" b="1" dirty="0"/>
              <a:t>的顺序（降序）进行排序。（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）对这</a:t>
            </a:r>
            <a:r>
              <a:rPr lang="en-US" altLang="zh-CN" sz="1600" b="1" dirty="0"/>
              <a:t>10</a:t>
            </a:r>
            <a:r>
              <a:rPr lang="zh-CN" altLang="en-US" sz="1600" b="1" dirty="0"/>
              <a:t>个数据按照</a:t>
            </a:r>
            <a:r>
              <a:rPr lang="zh-CN" altLang="en-US" sz="1600" b="1" dirty="0">
                <a:solidFill>
                  <a:srgbClr val="FF0000"/>
                </a:solidFill>
              </a:rPr>
              <a:t>从小到大</a:t>
            </a:r>
            <a:r>
              <a:rPr lang="zh-CN" altLang="en-US" sz="1600" b="1" dirty="0"/>
              <a:t>的顺序（升序）进行排序。请分别编写程序。</a:t>
            </a:r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endParaRPr lang="en-US" altLang="zh-CN" sz="1600" b="1" dirty="0"/>
          </a:p>
          <a:p>
            <a:pPr lvl="1"/>
            <a:r>
              <a:rPr lang="zh-CN" altLang="en-US" sz="1600" b="1" dirty="0"/>
              <a:t>在</a:t>
            </a:r>
            <a:r>
              <a:rPr lang="en-US" altLang="zh-CN" sz="1600" b="1" dirty="0"/>
              <a:t>masm32</a:t>
            </a:r>
            <a:r>
              <a:rPr lang="zh-CN" altLang="en-US" sz="1600" b="1" dirty="0"/>
              <a:t>汇编工具上运行上述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个程序。</a:t>
            </a:r>
            <a:endParaRPr lang="en-US" altLang="zh-CN" sz="1600" b="1" dirty="0"/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pPr lvl="1"/>
            <a:endParaRPr lang="en-US" altLang="zh-CN" sz="1400" b="1" dirty="0"/>
          </a:p>
        </p:txBody>
      </p:sp>
    </p:spTree>
    <p:extLst>
      <p:ext uri="{BB962C8B-B14F-4D97-AF65-F5344CB8AC3E}">
        <p14:creationId xmlns:p14="http://schemas.microsoft.com/office/powerpoint/2010/main" val="1352539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D0327-0A57-4E30-80E2-788084796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8386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第一部分：验证实验</a:t>
            </a:r>
          </a:p>
        </p:txBody>
      </p:sp>
    </p:spTree>
    <p:extLst>
      <p:ext uri="{BB962C8B-B14F-4D97-AF65-F5344CB8AC3E}">
        <p14:creationId xmlns:p14="http://schemas.microsoft.com/office/powerpoint/2010/main" val="2585242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A5EC61-D6E4-4052-9ECE-226C58512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MIPS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汇编语言程序的运行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8CE187-605F-40D4-9A80-0712E1DED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）运行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MIPS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汇编仿真器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下载“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次实验程序</a:t>
            </a: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.zip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”，将解压后的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个目录拷贝到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盘的根目录中（或其它盘的根目录中）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查看电脑上是否已有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打开“命令提示符”，执行：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 -version</a:t>
            </a:r>
          </a:p>
          <a:p>
            <a:pPr lvl="1"/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如果没有，下载并运行“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jdk-8u121-windows-x64.exe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”，安装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</a:p>
          <a:p>
            <a:pPr lvl="1"/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MIPS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汇编仿真器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Mars4_5.jar</a:t>
            </a:r>
          </a:p>
          <a:p>
            <a:pPr lvl="2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打开“命令提示符”，执行：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 D:\ </a:t>
            </a:r>
          </a:p>
          <a:p>
            <a:pPr lvl="2"/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 \</a:t>
            </a:r>
            <a:r>
              <a:rPr lang="en-US" altLang="zh-CN" sz="16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mips</a:t>
            </a:r>
            <a:endParaRPr lang="en-US" altLang="zh-CN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 -jar Mars4_5.jar</a:t>
            </a:r>
            <a:endParaRPr lang="zh-CN" altLang="en-US" sz="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2713B3C-BA0F-451C-923D-BBEF0398C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588" y="2926886"/>
            <a:ext cx="3152564" cy="115555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304581D-40C8-4F45-9608-221D987FC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5399" y="5081936"/>
            <a:ext cx="1945744" cy="125938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F84FA64-945D-43CC-938C-3D5CF01BD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9510" y="5079072"/>
            <a:ext cx="2107731" cy="1347295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34EF455F-086F-4AED-A8B6-2EE922557530}"/>
              </a:ext>
            </a:extLst>
          </p:cNvPr>
          <p:cNvCxnSpPr/>
          <p:nvPr/>
        </p:nvCxnSpPr>
        <p:spPr>
          <a:xfrm flipV="1">
            <a:off x="4559474" y="3356975"/>
            <a:ext cx="3244241" cy="720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078602C-5142-4AAE-B6FB-0ED18A13403E}"/>
              </a:ext>
            </a:extLst>
          </p:cNvPr>
          <p:cNvCxnSpPr>
            <a:cxnSpLocks/>
          </p:cNvCxnSpPr>
          <p:nvPr/>
        </p:nvCxnSpPr>
        <p:spPr>
          <a:xfrm>
            <a:off x="4233797" y="5787025"/>
            <a:ext cx="3068877" cy="1628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083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45363</TotalTime>
  <Words>4254</Words>
  <Application>Microsoft Office PowerPoint</Application>
  <PresentationFormat>宽屏</PresentationFormat>
  <Paragraphs>543</Paragraphs>
  <Slides>75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81" baseType="lpstr">
      <vt:lpstr>PingFang SC</vt:lpstr>
      <vt:lpstr>等线</vt:lpstr>
      <vt:lpstr>等线 Light</vt:lpstr>
      <vt:lpstr>微软雅黑</vt:lpstr>
      <vt:lpstr>Arial</vt:lpstr>
      <vt:lpstr>Office 主题​​</vt:lpstr>
      <vt:lpstr>《汇编语言程序设计》 （第8次实验）</vt:lpstr>
      <vt:lpstr>实验目的</vt:lpstr>
      <vt:lpstr>实验内容</vt:lpstr>
      <vt:lpstr>实验内容</vt:lpstr>
      <vt:lpstr>实验内容</vt:lpstr>
      <vt:lpstr>实验内容</vt:lpstr>
      <vt:lpstr>实验环境</vt:lpstr>
      <vt:lpstr>第一部分：验证实验</vt:lpstr>
      <vt:lpstr>1、MIPS汇编语言程序的运行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3、RISC-V汇编语言程序的运行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5、Intel x86汇编语言程序的运行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6、ARMv7汇编语言程序的运行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第二部分：设计实验</vt:lpstr>
      <vt:lpstr>1、MIPS汇编语言程序设计实验</vt:lpstr>
      <vt:lpstr>PowerPoint 演示文稿</vt:lpstr>
      <vt:lpstr>PowerPoint 演示文稿</vt:lpstr>
      <vt:lpstr>2、RISC-V汇编语言程序设计实验</vt:lpstr>
      <vt:lpstr>PowerPoint 演示文稿</vt:lpstr>
      <vt:lpstr>3、Intel x86汇编语言程序设计实验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《计算机组成原理实践教程 ——从逻辑门到CPU》</dc:title>
  <dc:creator>Zeng Wenhua</dc:creator>
  <cp:lastModifiedBy>Lenovo</cp:lastModifiedBy>
  <cp:revision>258</cp:revision>
  <dcterms:created xsi:type="dcterms:W3CDTF">2021-07-24T09:28:20Z</dcterms:created>
  <dcterms:modified xsi:type="dcterms:W3CDTF">2024-12-14T02:46:43Z</dcterms:modified>
</cp:coreProperties>
</file>